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14"/>
  </p:notesMasterIdLst>
  <p:handoutMasterIdLst>
    <p:handoutMasterId r:id="rId115"/>
  </p:handoutMasterIdLst>
  <p:sldIdLst>
    <p:sldId id="292" r:id="rId2"/>
    <p:sldId id="363" r:id="rId3"/>
    <p:sldId id="543" r:id="rId4"/>
    <p:sldId id="553" r:id="rId5"/>
    <p:sldId id="541" r:id="rId6"/>
    <p:sldId id="545" r:id="rId7"/>
    <p:sldId id="554" r:id="rId8"/>
    <p:sldId id="546" r:id="rId9"/>
    <p:sldId id="547" r:id="rId10"/>
    <p:sldId id="365" r:id="rId11"/>
    <p:sldId id="548" r:id="rId12"/>
    <p:sldId id="542" r:id="rId13"/>
    <p:sldId id="550" r:id="rId14"/>
    <p:sldId id="551" r:id="rId15"/>
    <p:sldId id="552" r:id="rId16"/>
    <p:sldId id="555" r:id="rId17"/>
    <p:sldId id="561" r:id="rId18"/>
    <p:sldId id="560" r:id="rId19"/>
    <p:sldId id="557" r:id="rId20"/>
    <p:sldId id="556" r:id="rId21"/>
    <p:sldId id="558" r:id="rId22"/>
    <p:sldId id="559" r:id="rId23"/>
    <p:sldId id="538" r:id="rId24"/>
    <p:sldId id="563" r:id="rId25"/>
    <p:sldId id="564" r:id="rId26"/>
    <p:sldId id="566" r:id="rId27"/>
    <p:sldId id="571" r:id="rId28"/>
    <p:sldId id="567" r:id="rId29"/>
    <p:sldId id="568" r:id="rId30"/>
    <p:sldId id="562" r:id="rId31"/>
    <p:sldId id="569" r:id="rId32"/>
    <p:sldId id="574" r:id="rId33"/>
    <p:sldId id="573" r:id="rId34"/>
    <p:sldId id="572" r:id="rId35"/>
    <p:sldId id="535" r:id="rId36"/>
    <p:sldId id="539" r:id="rId37"/>
    <p:sldId id="540" r:id="rId38"/>
    <p:sldId id="575" r:id="rId39"/>
    <p:sldId id="576" r:id="rId40"/>
    <p:sldId id="578" r:id="rId41"/>
    <p:sldId id="583" r:id="rId42"/>
    <p:sldId id="579" r:id="rId43"/>
    <p:sldId id="585" r:id="rId44"/>
    <p:sldId id="580" r:id="rId45"/>
    <p:sldId id="586" r:id="rId46"/>
    <p:sldId id="581" r:id="rId47"/>
    <p:sldId id="588" r:id="rId48"/>
    <p:sldId id="589" r:id="rId49"/>
    <p:sldId id="590" r:id="rId50"/>
    <p:sldId id="591" r:id="rId51"/>
    <p:sldId id="582" r:id="rId52"/>
    <p:sldId id="587" r:id="rId53"/>
    <p:sldId id="592" r:id="rId54"/>
    <p:sldId id="593" r:id="rId55"/>
    <p:sldId id="577" r:id="rId56"/>
    <p:sldId id="594" r:id="rId57"/>
    <p:sldId id="595" r:id="rId58"/>
    <p:sldId id="596" r:id="rId59"/>
    <p:sldId id="597" r:id="rId60"/>
    <p:sldId id="599" r:id="rId61"/>
    <p:sldId id="601" r:id="rId62"/>
    <p:sldId id="598" r:id="rId63"/>
    <p:sldId id="600" r:id="rId64"/>
    <p:sldId id="602" r:id="rId65"/>
    <p:sldId id="603" r:id="rId66"/>
    <p:sldId id="604" r:id="rId67"/>
    <p:sldId id="605" r:id="rId68"/>
    <p:sldId id="606" r:id="rId69"/>
    <p:sldId id="607" r:id="rId70"/>
    <p:sldId id="608" r:id="rId71"/>
    <p:sldId id="609" r:id="rId72"/>
    <p:sldId id="611" r:id="rId73"/>
    <p:sldId id="612" r:id="rId74"/>
    <p:sldId id="613" r:id="rId75"/>
    <p:sldId id="614" r:id="rId76"/>
    <p:sldId id="615" r:id="rId77"/>
    <p:sldId id="616" r:id="rId78"/>
    <p:sldId id="618" r:id="rId79"/>
    <p:sldId id="620" r:id="rId80"/>
    <p:sldId id="621" r:id="rId81"/>
    <p:sldId id="624" r:id="rId82"/>
    <p:sldId id="623" r:id="rId83"/>
    <p:sldId id="627" r:id="rId84"/>
    <p:sldId id="619" r:id="rId85"/>
    <p:sldId id="625" r:id="rId86"/>
    <p:sldId id="628" r:id="rId87"/>
    <p:sldId id="629" r:id="rId88"/>
    <p:sldId id="630" r:id="rId89"/>
    <p:sldId id="631" r:id="rId90"/>
    <p:sldId id="632" r:id="rId91"/>
    <p:sldId id="633" r:id="rId92"/>
    <p:sldId id="617" r:id="rId93"/>
    <p:sldId id="635" r:id="rId94"/>
    <p:sldId id="636" r:id="rId95"/>
    <p:sldId id="638" r:id="rId96"/>
    <p:sldId id="637" r:id="rId97"/>
    <p:sldId id="639" r:id="rId98"/>
    <p:sldId id="640" r:id="rId99"/>
    <p:sldId id="641" r:id="rId100"/>
    <p:sldId id="642" r:id="rId101"/>
    <p:sldId id="649" r:id="rId102"/>
    <p:sldId id="643" r:id="rId103"/>
    <p:sldId id="650" r:id="rId104"/>
    <p:sldId id="644" r:id="rId105"/>
    <p:sldId id="651" r:id="rId106"/>
    <p:sldId id="645" r:id="rId107"/>
    <p:sldId id="653" r:id="rId108"/>
    <p:sldId id="646" r:id="rId109"/>
    <p:sldId id="654" r:id="rId110"/>
    <p:sldId id="647" r:id="rId111"/>
    <p:sldId id="655" r:id="rId112"/>
    <p:sldId id="534" r:id="rId11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EPR_2" initials="D" lastIdx="1" clrIdx="0">
    <p:extLst>
      <p:ext uri="{19B8F6BF-5375-455C-9EA6-DF929625EA0E}">
        <p15:presenceInfo xmlns:p15="http://schemas.microsoft.com/office/powerpoint/2012/main" userId="S::office-2@godeepr.onmicrosoft.com::84524567-e346-4648-9eda-1884a5b4c3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Helle Formatvorlage 2 - Akz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156" autoAdjust="0"/>
    <p:restoredTop sz="94495" autoAdjust="0"/>
  </p:normalViewPr>
  <p:slideViewPr>
    <p:cSldViewPr snapToGrid="0">
      <p:cViewPr varScale="1">
        <p:scale>
          <a:sx n="111" d="100"/>
          <a:sy n="111" d="100"/>
        </p:scale>
        <p:origin x="55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118" d="100"/>
          <a:sy n="118" d="100"/>
        </p:scale>
        <p:origin x="3126"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notesMaster" Target="notesMasters/notesMaster1.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99161BB-78ED-4A4A-B0B5-1F07AC583AE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9D29091A-0769-486A-ACC1-AB131ACD9D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382555-2444-4040-A61F-79F0B5A6A32E}" type="datetimeFigureOut">
              <a:rPr lang="de-DE" smtClean="0"/>
              <a:t>07.10.2020</a:t>
            </a:fld>
            <a:endParaRPr lang="de-DE"/>
          </a:p>
        </p:txBody>
      </p:sp>
      <p:sp>
        <p:nvSpPr>
          <p:cNvPr id="4" name="Fußzeilenplatzhalter 3">
            <a:extLst>
              <a:ext uri="{FF2B5EF4-FFF2-40B4-BE49-F238E27FC236}">
                <a16:creationId xmlns:a16="http://schemas.microsoft.com/office/drawing/2014/main" id="{EC535A00-47D8-4942-ABF4-3D5DC2B36C5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5B5D610-CD67-4794-B413-3E7D9AAF95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79917FF-4638-400C-A61A-D7937F856614}" type="slidenum">
              <a:rPr lang="de-DE" smtClean="0"/>
              <a:t>‹Nr.›</a:t>
            </a:fld>
            <a:endParaRPr lang="de-DE"/>
          </a:p>
        </p:txBody>
      </p:sp>
    </p:spTree>
    <p:extLst>
      <p:ext uri="{BB962C8B-B14F-4D97-AF65-F5344CB8AC3E}">
        <p14:creationId xmlns:p14="http://schemas.microsoft.com/office/powerpoint/2010/main" val="3915095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4ADBBC-C9F4-46AC-BE72-053AE41A8B4E}" type="datetimeFigureOut">
              <a:rPr lang="de-DE" smtClean="0"/>
              <a:t>07.10.2020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356856-1ABF-46AF-AD75-070DE170BE11}" type="slidenum">
              <a:rPr lang="de-DE" smtClean="0"/>
              <a:t>‹Nr.›</a:t>
            </a:fld>
            <a:endParaRPr lang="de-DE"/>
          </a:p>
        </p:txBody>
      </p:sp>
    </p:spTree>
    <p:extLst>
      <p:ext uri="{BB962C8B-B14F-4D97-AF65-F5344CB8AC3E}">
        <p14:creationId xmlns:p14="http://schemas.microsoft.com/office/powerpoint/2010/main" val="2254086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8C356856-1ABF-46AF-AD75-070DE170BE11}" type="slidenum">
              <a:rPr lang="de-DE" smtClean="0"/>
              <a:t>1</a:t>
            </a:fld>
            <a:endParaRPr lang="de-DE"/>
          </a:p>
        </p:txBody>
      </p:sp>
    </p:spTree>
    <p:extLst>
      <p:ext uri="{BB962C8B-B14F-4D97-AF65-F5344CB8AC3E}">
        <p14:creationId xmlns:p14="http://schemas.microsoft.com/office/powerpoint/2010/main" val="92536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8C356856-1ABF-46AF-AD75-070DE170BE11}" type="slidenum">
              <a:rPr lang="de-DE" smtClean="0"/>
              <a:t>2</a:t>
            </a:fld>
            <a:endParaRPr lang="de-DE"/>
          </a:p>
        </p:txBody>
      </p:sp>
    </p:spTree>
    <p:extLst>
      <p:ext uri="{BB962C8B-B14F-4D97-AF65-F5344CB8AC3E}">
        <p14:creationId xmlns:p14="http://schemas.microsoft.com/office/powerpoint/2010/main" val="1008337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8C356856-1ABF-46AF-AD75-070DE170BE11}" type="slidenum">
              <a:rPr lang="de-DE" smtClean="0"/>
              <a:t>3</a:t>
            </a:fld>
            <a:endParaRPr lang="de-DE"/>
          </a:p>
        </p:txBody>
      </p:sp>
    </p:spTree>
    <p:extLst>
      <p:ext uri="{BB962C8B-B14F-4D97-AF65-F5344CB8AC3E}">
        <p14:creationId xmlns:p14="http://schemas.microsoft.com/office/powerpoint/2010/main" val="63232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C356856-1ABF-46AF-AD75-070DE170BE11}" type="slidenum">
              <a:rPr lang="de-DE" smtClean="0"/>
              <a:t>19</a:t>
            </a:fld>
            <a:endParaRPr lang="de-DE"/>
          </a:p>
        </p:txBody>
      </p:sp>
    </p:spTree>
    <p:extLst>
      <p:ext uri="{BB962C8B-B14F-4D97-AF65-F5344CB8AC3E}">
        <p14:creationId xmlns:p14="http://schemas.microsoft.com/office/powerpoint/2010/main" val="7421047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8" name="Grafik 7" descr="Ein Bild, das Zeichnung enthält.&#10;&#10;Automatisch generierte Beschreibung">
            <a:extLst>
              <a:ext uri="{FF2B5EF4-FFF2-40B4-BE49-F238E27FC236}">
                <a16:creationId xmlns:a16="http://schemas.microsoft.com/office/drawing/2014/main" id="{0AA764D9-AEBE-4545-882F-D1BABFD23EE3}"/>
              </a:ext>
            </a:extLst>
          </p:cNvPr>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298162" y="97536"/>
            <a:ext cx="1631506" cy="627094"/>
          </a:xfrm>
          <a:prstGeom prst="rect">
            <a:avLst/>
          </a:prstGeom>
        </p:spPr>
      </p:pic>
    </p:spTree>
    <p:extLst>
      <p:ext uri="{BB962C8B-B14F-4D97-AF65-F5344CB8AC3E}">
        <p14:creationId xmlns:p14="http://schemas.microsoft.com/office/powerpoint/2010/main" val="1819146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1467DB-3624-4A17-B1A9-9D04B54E3C9C}"/>
              </a:ext>
            </a:extLst>
          </p:cNvPr>
          <p:cNvSpPr>
            <a:spLocks noGrp="1"/>
          </p:cNvSpPr>
          <p:nvPr>
            <p:ph type="title"/>
          </p:nvPr>
        </p:nvSpPr>
        <p:spPr>
          <a:xfrm>
            <a:off x="838200" y="365125"/>
            <a:ext cx="10515600" cy="1325563"/>
          </a:xfrm>
          <a:prstGeom prst="rect">
            <a:avLst/>
          </a:prstGeom>
        </p:spPr>
        <p:txBody>
          <a:bodyPr/>
          <a:lstStyle/>
          <a:p>
            <a:r>
              <a:rPr lang="de-DE"/>
              <a:t>Mastertitelformat bearbeiten</a:t>
            </a:r>
          </a:p>
        </p:txBody>
      </p:sp>
      <p:sp>
        <p:nvSpPr>
          <p:cNvPr id="3" name="Vertikaler Textplatzhalter 2">
            <a:extLst>
              <a:ext uri="{FF2B5EF4-FFF2-40B4-BE49-F238E27FC236}">
                <a16:creationId xmlns:a16="http://schemas.microsoft.com/office/drawing/2014/main" id="{7D271138-5F60-44D3-B5D1-46EBF93540F3}"/>
              </a:ext>
            </a:extLst>
          </p:cNvPr>
          <p:cNvSpPr>
            <a:spLocks noGrp="1"/>
          </p:cNvSpPr>
          <p:nvPr>
            <p:ph type="body" orient="vert" idx="1"/>
          </p:nvPr>
        </p:nvSpPr>
        <p:spPr>
          <a:xfrm>
            <a:off x="838200" y="1825625"/>
            <a:ext cx="10515600" cy="4351338"/>
          </a:xfrm>
          <a:prstGeom prst="rect">
            <a:avLst/>
          </a:prstGeo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9F753DF-8902-4478-B7A0-FA9837B889AB}"/>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5" name="Fußzeilenplatzhalter 4">
            <a:extLst>
              <a:ext uri="{FF2B5EF4-FFF2-40B4-BE49-F238E27FC236}">
                <a16:creationId xmlns:a16="http://schemas.microsoft.com/office/drawing/2014/main" id="{1762BA3D-F454-4314-AD99-542758016C92}"/>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DEE342F9-F223-483C-A42B-8BB0E808CA87}"/>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23426069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6957E3A-8BF4-47DF-9FD9-2E102574E8CC}"/>
              </a:ext>
            </a:extLst>
          </p:cNvPr>
          <p:cNvSpPr>
            <a:spLocks noGrp="1"/>
          </p:cNvSpPr>
          <p:nvPr>
            <p:ph type="title" orient="vert"/>
          </p:nvPr>
        </p:nvSpPr>
        <p:spPr>
          <a:xfrm>
            <a:off x="8724900" y="365125"/>
            <a:ext cx="2628900" cy="5811838"/>
          </a:xfrm>
          <a:prstGeom prst="rect">
            <a:avLst/>
          </a:prstGeo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58145EE1-6F55-4400-AB86-B9A469ADB08C}"/>
              </a:ext>
            </a:extLst>
          </p:cNvPr>
          <p:cNvSpPr>
            <a:spLocks noGrp="1"/>
          </p:cNvSpPr>
          <p:nvPr>
            <p:ph type="body" orient="vert" idx="1"/>
          </p:nvPr>
        </p:nvSpPr>
        <p:spPr>
          <a:xfrm>
            <a:off x="838200" y="365125"/>
            <a:ext cx="7734300" cy="5811838"/>
          </a:xfrm>
          <a:prstGeom prst="rect">
            <a:avLst/>
          </a:prstGeo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EB1337F-BEE4-479F-A6A7-556575F31492}"/>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5" name="Fußzeilenplatzhalter 4">
            <a:extLst>
              <a:ext uri="{FF2B5EF4-FFF2-40B4-BE49-F238E27FC236}">
                <a16:creationId xmlns:a16="http://schemas.microsoft.com/office/drawing/2014/main" id="{25963FBC-3F18-404B-8DDD-583913597600}"/>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D99B3298-BA1C-48FA-BA85-B83E36452826}"/>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2635908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80CE28-6CBE-4476-BBF3-1091CBC54633}"/>
              </a:ext>
            </a:extLst>
          </p:cNvPr>
          <p:cNvSpPr>
            <a:spLocks noGrp="1"/>
          </p:cNvSpPr>
          <p:nvPr>
            <p:ph type="ctrTitle"/>
          </p:nvPr>
        </p:nvSpPr>
        <p:spPr>
          <a:xfrm>
            <a:off x="1524000" y="1122363"/>
            <a:ext cx="9144000" cy="2387600"/>
          </a:xfrm>
        </p:spPr>
        <p:txBody>
          <a:bodyPr anchor="b"/>
          <a:lstStyle>
            <a:lvl1pPr algn="ctr">
              <a:defRPr sz="6000"/>
            </a:lvl1pPr>
          </a:lstStyle>
          <a:p>
            <a:r>
              <a:rPr lang="de-DE" dirty="0"/>
              <a:t>Mastertitelformat bearbeiten</a:t>
            </a:r>
          </a:p>
        </p:txBody>
      </p:sp>
      <p:sp>
        <p:nvSpPr>
          <p:cNvPr id="3" name="Untertitel 2">
            <a:extLst>
              <a:ext uri="{FF2B5EF4-FFF2-40B4-BE49-F238E27FC236}">
                <a16:creationId xmlns:a16="http://schemas.microsoft.com/office/drawing/2014/main" id="{CA264A92-F174-4FD8-8620-2C3E9A1447BF}"/>
              </a:ext>
            </a:extLst>
          </p:cNvPr>
          <p:cNvSpPr>
            <a:spLocks noGrp="1"/>
          </p:cNvSpPr>
          <p:nvPr>
            <p:ph type="subTitle" idx="1"/>
          </p:nvPr>
        </p:nvSpPr>
        <p:spPr>
          <a:xfrm>
            <a:off x="1524000" y="3602038"/>
            <a:ext cx="9144000" cy="1655762"/>
          </a:xfrm>
        </p:spPr>
        <p:txBody>
          <a:bodyPr/>
          <a:lstStyle>
            <a:lvl1pPr marL="0" indent="0" algn="ctr">
              <a:buNone/>
              <a:defRPr sz="1200" baseline="0">
                <a:latin typeface="DejaVu Sans Condensed" panose="020B06060308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sp>
        <p:nvSpPr>
          <p:cNvPr id="4" name="Datumsplatzhalter 3">
            <a:extLst>
              <a:ext uri="{FF2B5EF4-FFF2-40B4-BE49-F238E27FC236}">
                <a16:creationId xmlns:a16="http://schemas.microsoft.com/office/drawing/2014/main" id="{A1E627CF-42A3-400D-95FC-261BF855E1EC}"/>
              </a:ext>
            </a:extLst>
          </p:cNvPr>
          <p:cNvSpPr>
            <a:spLocks noGrp="1"/>
          </p:cNvSpPr>
          <p:nvPr>
            <p:ph type="dt" sz="half" idx="10"/>
          </p:nvPr>
        </p:nvSpPr>
        <p:spPr/>
        <p:txBody>
          <a:bodyPr/>
          <a:lstStyle/>
          <a:p>
            <a:endParaRPr lang="de-DE" dirty="0"/>
          </a:p>
        </p:txBody>
      </p:sp>
      <p:sp>
        <p:nvSpPr>
          <p:cNvPr id="6" name="Foliennummernplatzhalter 5">
            <a:extLst>
              <a:ext uri="{FF2B5EF4-FFF2-40B4-BE49-F238E27FC236}">
                <a16:creationId xmlns:a16="http://schemas.microsoft.com/office/drawing/2014/main" id="{2E50B889-EF49-4955-AA34-819E22FDB617}"/>
              </a:ext>
            </a:extLst>
          </p:cNvPr>
          <p:cNvSpPr>
            <a:spLocks noGrp="1"/>
          </p:cNvSpPr>
          <p:nvPr>
            <p:ph type="sldNum" sz="quarter" idx="12"/>
          </p:nvPr>
        </p:nvSpPr>
        <p:spPr/>
        <p:txBody>
          <a:bodyPr/>
          <a:lstStyle/>
          <a:p>
            <a:endParaRPr lang="de-DE" dirty="0"/>
          </a:p>
        </p:txBody>
      </p:sp>
      <p:sp>
        <p:nvSpPr>
          <p:cNvPr id="9" name="Rechteck 8">
            <a:extLst>
              <a:ext uri="{FF2B5EF4-FFF2-40B4-BE49-F238E27FC236}">
                <a16:creationId xmlns:a16="http://schemas.microsoft.com/office/drawing/2014/main" id="{CE04B0CC-2177-4DF9-B559-275E64610B56}"/>
              </a:ext>
            </a:extLst>
          </p:cNvPr>
          <p:cNvSpPr/>
          <p:nvPr userDrawn="1"/>
        </p:nvSpPr>
        <p:spPr>
          <a:xfrm>
            <a:off x="1062487" y="783831"/>
            <a:ext cx="10067026" cy="45719"/>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82593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F62FE0C-2F25-41DE-90C9-E512EF9B7154}"/>
              </a:ext>
            </a:extLst>
          </p:cNvPr>
          <p:cNvSpPr>
            <a:spLocks noGrp="1"/>
          </p:cNvSpPr>
          <p:nvPr>
            <p:ph idx="1"/>
          </p:nvPr>
        </p:nvSpPr>
        <p:spPr>
          <a:xfrm>
            <a:off x="838200" y="1825625"/>
            <a:ext cx="10515600" cy="4351338"/>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0C732A7-FDC8-4A7E-8A6C-FB7ECEE2169F}"/>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5" name="Fußzeilenplatzhalter 4">
            <a:extLst>
              <a:ext uri="{FF2B5EF4-FFF2-40B4-BE49-F238E27FC236}">
                <a16:creationId xmlns:a16="http://schemas.microsoft.com/office/drawing/2014/main" id="{E8BED317-B70D-4B2F-BA33-9ABB66FC4E8B}"/>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9C185F0B-E6A1-4D04-834C-5A2619B22017}"/>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3956359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684F25-2B59-4BB1-8D83-F175463121D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92F14AA-E376-4A76-B045-82D51058D53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C970450-CB4C-4ABB-8E5E-769DF54B7323}"/>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5" name="Fußzeilenplatzhalter 4">
            <a:extLst>
              <a:ext uri="{FF2B5EF4-FFF2-40B4-BE49-F238E27FC236}">
                <a16:creationId xmlns:a16="http://schemas.microsoft.com/office/drawing/2014/main" id="{E9F08D06-1833-4AA0-968E-C464F39A4A76}"/>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53E81C4D-FE6D-43FB-9ED6-ECB02FDEAF83}"/>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984601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72B631-071E-4B5B-AF89-ADF8AD233B7B}"/>
              </a:ext>
            </a:extLst>
          </p:cNvPr>
          <p:cNvSpPr>
            <a:spLocks noGrp="1"/>
          </p:cNvSpPr>
          <p:nvPr>
            <p:ph type="title"/>
          </p:nvPr>
        </p:nvSpPr>
        <p:spPr>
          <a:xfrm>
            <a:off x="838200" y="365125"/>
            <a:ext cx="10515600" cy="1325563"/>
          </a:xfrm>
          <a:prstGeom prst="rect">
            <a:avLst/>
          </a:prstGeom>
        </p:spPr>
        <p:txBody>
          <a:bodyPr/>
          <a:lstStyle/>
          <a:p>
            <a:r>
              <a:rPr lang="de-DE"/>
              <a:t>Mastertitelformat bearbeiten</a:t>
            </a:r>
          </a:p>
        </p:txBody>
      </p:sp>
      <p:sp>
        <p:nvSpPr>
          <p:cNvPr id="3" name="Inhaltsplatzhalter 2">
            <a:extLst>
              <a:ext uri="{FF2B5EF4-FFF2-40B4-BE49-F238E27FC236}">
                <a16:creationId xmlns:a16="http://schemas.microsoft.com/office/drawing/2014/main" id="{B0B73579-BA69-4F86-B588-1A39BAA09D4B}"/>
              </a:ext>
            </a:extLst>
          </p:cNvPr>
          <p:cNvSpPr>
            <a:spLocks noGrp="1"/>
          </p:cNvSpPr>
          <p:nvPr>
            <p:ph sz="half" idx="1"/>
          </p:nvPr>
        </p:nvSpPr>
        <p:spPr>
          <a:xfrm>
            <a:off x="838200" y="1825625"/>
            <a:ext cx="5181600" cy="4351338"/>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1CB94E0-9BA1-44BE-89FF-DE2FB3002CA8}"/>
              </a:ext>
            </a:extLst>
          </p:cNvPr>
          <p:cNvSpPr>
            <a:spLocks noGrp="1"/>
          </p:cNvSpPr>
          <p:nvPr>
            <p:ph sz="half" idx="2"/>
          </p:nvPr>
        </p:nvSpPr>
        <p:spPr>
          <a:xfrm>
            <a:off x="6172200" y="1825625"/>
            <a:ext cx="5181600" cy="4351338"/>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6FA0B3B4-010F-48D0-B49A-A1F436C8A326}"/>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6" name="Fußzeilenplatzhalter 5">
            <a:extLst>
              <a:ext uri="{FF2B5EF4-FFF2-40B4-BE49-F238E27FC236}">
                <a16:creationId xmlns:a16="http://schemas.microsoft.com/office/drawing/2014/main" id="{6E825B19-FDBC-4703-A541-E957FC7CBC21}"/>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80C0B32F-C07A-4D42-9D9F-A926C9652788}"/>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2056633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F3DA22-C027-48FB-ADEF-9DEBE3A78710}"/>
              </a:ext>
            </a:extLst>
          </p:cNvPr>
          <p:cNvSpPr>
            <a:spLocks noGrp="1"/>
          </p:cNvSpPr>
          <p:nvPr>
            <p:ph type="title"/>
          </p:nvPr>
        </p:nvSpPr>
        <p:spPr>
          <a:xfrm>
            <a:off x="839788" y="365125"/>
            <a:ext cx="10515600" cy="1325563"/>
          </a:xfrm>
          <a:prstGeom prst="rect">
            <a:avLst/>
          </a:prstGeom>
        </p:spPr>
        <p:txBody>
          <a:bodyPr/>
          <a:lstStyle/>
          <a:p>
            <a:r>
              <a:rPr lang="de-DE"/>
              <a:t>Mastertitelformat bearbeiten</a:t>
            </a:r>
          </a:p>
        </p:txBody>
      </p:sp>
      <p:sp>
        <p:nvSpPr>
          <p:cNvPr id="3" name="Textplatzhalter 2">
            <a:extLst>
              <a:ext uri="{FF2B5EF4-FFF2-40B4-BE49-F238E27FC236}">
                <a16:creationId xmlns:a16="http://schemas.microsoft.com/office/drawing/2014/main" id="{915BB9E3-CD3F-4B8C-9A91-8AC4EE4C1F1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37C9E6E-D51B-4578-BCEF-32F05950D6DB}"/>
              </a:ext>
            </a:extLst>
          </p:cNvPr>
          <p:cNvSpPr>
            <a:spLocks noGrp="1"/>
          </p:cNvSpPr>
          <p:nvPr>
            <p:ph sz="half" idx="2"/>
          </p:nvPr>
        </p:nvSpPr>
        <p:spPr>
          <a:xfrm>
            <a:off x="839788" y="2505075"/>
            <a:ext cx="5157787" cy="3684588"/>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F74E033-F5C3-48D4-BA65-C8391D53013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4BC7BAED-6E54-4D04-8092-32D6210DF4AC}"/>
              </a:ext>
            </a:extLst>
          </p:cNvPr>
          <p:cNvSpPr>
            <a:spLocks noGrp="1"/>
          </p:cNvSpPr>
          <p:nvPr>
            <p:ph sz="quarter" idx="4"/>
          </p:nvPr>
        </p:nvSpPr>
        <p:spPr>
          <a:xfrm>
            <a:off x="6172200" y="2505075"/>
            <a:ext cx="5183188" cy="3684588"/>
          </a:xfrm>
          <a:prstGeom prst="rect">
            <a:avLst/>
          </a:prstGeo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CEDF3198-5916-4F24-8ACB-15E82CF2A386}"/>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8" name="Fußzeilenplatzhalter 7">
            <a:extLst>
              <a:ext uri="{FF2B5EF4-FFF2-40B4-BE49-F238E27FC236}">
                <a16:creationId xmlns:a16="http://schemas.microsoft.com/office/drawing/2014/main" id="{71ADB9ED-9F3D-436D-BB21-5E990F990ADC}"/>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9" name="Foliennummernplatzhalter 8">
            <a:extLst>
              <a:ext uri="{FF2B5EF4-FFF2-40B4-BE49-F238E27FC236}">
                <a16:creationId xmlns:a16="http://schemas.microsoft.com/office/drawing/2014/main" id="{9BFB8839-548E-4981-B091-5CE547756A61}"/>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1211746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A29726-1DAB-4B87-8623-23BDEDFEE61A}"/>
              </a:ext>
            </a:extLst>
          </p:cNvPr>
          <p:cNvSpPr>
            <a:spLocks noGrp="1"/>
          </p:cNvSpPr>
          <p:nvPr>
            <p:ph type="title"/>
          </p:nvPr>
        </p:nvSpPr>
        <p:spPr>
          <a:xfrm>
            <a:off x="838200" y="365125"/>
            <a:ext cx="10515600" cy="1325563"/>
          </a:xfrm>
          <a:prstGeom prst="rect">
            <a:avLst/>
          </a:prstGeom>
        </p:spPr>
        <p:txBody>
          <a:bodyPr/>
          <a:lstStyle/>
          <a:p>
            <a:r>
              <a:rPr lang="de-DE"/>
              <a:t>Mastertitelformat bearbeiten</a:t>
            </a:r>
          </a:p>
        </p:txBody>
      </p:sp>
      <p:sp>
        <p:nvSpPr>
          <p:cNvPr id="3" name="Datumsplatzhalter 2">
            <a:extLst>
              <a:ext uri="{FF2B5EF4-FFF2-40B4-BE49-F238E27FC236}">
                <a16:creationId xmlns:a16="http://schemas.microsoft.com/office/drawing/2014/main" id="{2ECA9A02-F244-49BD-B361-E73595F54C6F}"/>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4" name="Fußzeilenplatzhalter 3">
            <a:extLst>
              <a:ext uri="{FF2B5EF4-FFF2-40B4-BE49-F238E27FC236}">
                <a16:creationId xmlns:a16="http://schemas.microsoft.com/office/drawing/2014/main" id="{E9B975FE-C2F0-405A-BE80-123454EDD52F}"/>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5" name="Foliennummernplatzhalter 4">
            <a:extLst>
              <a:ext uri="{FF2B5EF4-FFF2-40B4-BE49-F238E27FC236}">
                <a16:creationId xmlns:a16="http://schemas.microsoft.com/office/drawing/2014/main" id="{A185765B-3201-43B5-AB49-05854545C6B1}"/>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1809576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8B9168D-74A6-4900-822B-6EE23DC95757}"/>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3" name="Fußzeilenplatzhalter 2">
            <a:extLst>
              <a:ext uri="{FF2B5EF4-FFF2-40B4-BE49-F238E27FC236}">
                <a16:creationId xmlns:a16="http://schemas.microsoft.com/office/drawing/2014/main" id="{03A07A9F-B458-4F11-932F-3E5FF02D2355}"/>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4" name="Foliennummernplatzhalter 3">
            <a:extLst>
              <a:ext uri="{FF2B5EF4-FFF2-40B4-BE49-F238E27FC236}">
                <a16:creationId xmlns:a16="http://schemas.microsoft.com/office/drawing/2014/main" id="{D2FBEF50-9B0F-46E1-BFAD-011792519B81}"/>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3534818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6DE0F9-A2DE-42D4-9DE5-C90DFCCE768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F20E32E-1843-4590-B6AB-D8EA53A1679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CE341FB-9176-4C0D-9D76-A7CFFD61309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89C3A3D-8DC7-4E48-95D7-239745332247}"/>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6" name="Fußzeilenplatzhalter 5">
            <a:extLst>
              <a:ext uri="{FF2B5EF4-FFF2-40B4-BE49-F238E27FC236}">
                <a16:creationId xmlns:a16="http://schemas.microsoft.com/office/drawing/2014/main" id="{7F0FD030-4BA8-4303-B8E9-4D4FACE4B681}"/>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7B0B7E5E-4EED-43F4-9D4F-99B01FE79760}"/>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698433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F97E0D-1CD0-4ECC-B925-C5FF9582F0A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4C900C65-383A-486A-AFD5-AE880424176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0A1F579-A683-42A9-A3C0-9A638220F9E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77221A4-5067-4642-AF72-59C834795541}"/>
              </a:ext>
            </a:extLst>
          </p:cNvPr>
          <p:cNvSpPr>
            <a:spLocks noGrp="1"/>
          </p:cNvSpPr>
          <p:nvPr>
            <p:ph type="dt" sz="half" idx="10"/>
          </p:nvPr>
        </p:nvSpPr>
        <p:spPr>
          <a:xfrm>
            <a:off x="838200" y="6356350"/>
            <a:ext cx="2743200" cy="365125"/>
          </a:xfrm>
          <a:prstGeom prst="rect">
            <a:avLst/>
          </a:prstGeom>
        </p:spPr>
        <p:txBody>
          <a:bodyPr/>
          <a:lstStyle/>
          <a:p>
            <a:fld id="{B0B0C180-62C5-4632-BCA6-DB8EB6B9378D}" type="datetimeFigureOut">
              <a:rPr lang="de-DE" smtClean="0"/>
              <a:t>07.10.2020</a:t>
            </a:fld>
            <a:endParaRPr lang="de-DE"/>
          </a:p>
        </p:txBody>
      </p:sp>
      <p:sp>
        <p:nvSpPr>
          <p:cNvPr id="6" name="Fußzeilenplatzhalter 5">
            <a:extLst>
              <a:ext uri="{FF2B5EF4-FFF2-40B4-BE49-F238E27FC236}">
                <a16:creationId xmlns:a16="http://schemas.microsoft.com/office/drawing/2014/main" id="{4332FFDC-928C-4A95-8B56-43EEAFE91505}"/>
              </a:ext>
            </a:extLst>
          </p:cNvPr>
          <p:cNvSpPr>
            <a:spLocks noGrp="1"/>
          </p:cNvSpPr>
          <p:nvPr>
            <p:ph type="ftr" sz="quarter" idx="11"/>
          </p:nvPr>
        </p:nvSpPr>
        <p:spPr>
          <a:xfrm>
            <a:off x="4038600" y="6356350"/>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B7DE3C2C-3881-466E-9686-9DBF64BD96CD}"/>
              </a:ext>
            </a:extLst>
          </p:cNvPr>
          <p:cNvSpPr>
            <a:spLocks noGrp="1"/>
          </p:cNvSpPr>
          <p:nvPr>
            <p:ph type="sldNum" sz="quarter" idx="12"/>
          </p:nvPr>
        </p:nvSpPr>
        <p:spPr>
          <a:xfrm>
            <a:off x="8610600" y="6356350"/>
            <a:ext cx="2743200" cy="365125"/>
          </a:xfrm>
          <a:prstGeom prst="rect">
            <a:avLst/>
          </a:prstGeom>
        </p:spPr>
        <p:txBody>
          <a:bodyPr/>
          <a:lstStyle/>
          <a:p>
            <a:fld id="{70240CDF-1FC9-47BA-9293-7DBE511A5FF8}" type="slidenum">
              <a:rPr lang="de-DE" smtClean="0"/>
              <a:t>‹Nr.›</a:t>
            </a:fld>
            <a:endParaRPr lang="de-DE"/>
          </a:p>
        </p:txBody>
      </p:sp>
    </p:spTree>
    <p:extLst>
      <p:ext uri="{BB962C8B-B14F-4D97-AF65-F5344CB8AC3E}">
        <p14:creationId xmlns:p14="http://schemas.microsoft.com/office/powerpoint/2010/main" val="2126305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B4D7888D-4079-4EA8-9F77-035FB3FB84E0}"/>
              </a:ext>
            </a:extLst>
          </p:cNvPr>
          <p:cNvSpPr txBox="1">
            <a:spLocks/>
          </p:cNvSpPr>
          <p:nvPr userDrawn="1"/>
        </p:nvSpPr>
        <p:spPr>
          <a:xfrm>
            <a:off x="3417851" y="26052"/>
            <a:ext cx="5321679" cy="743370"/>
          </a:xfrm>
          <a:prstGeom prst="rect">
            <a:avLst/>
          </a:prstGeom>
        </p:spPr>
        <p:txBody>
          <a:bodyPr anchor="b">
            <a:normAutofit fontScale="92500" lnSpcReduction="20000"/>
          </a:bodyPr>
          <a:lstStyle>
            <a:lvl1pPr algn="l" defTabSz="914400" rtl="0" eaLnBrk="1" latinLnBrk="0" hangingPunct="1">
              <a:lnSpc>
                <a:spcPct val="150000"/>
              </a:lnSpc>
              <a:spcBef>
                <a:spcPct val="0"/>
              </a:spcBef>
              <a:buNone/>
              <a:defRPr sz="1800" b="0" kern="1200">
                <a:solidFill>
                  <a:schemeClr val="tx1"/>
                </a:solidFill>
                <a:latin typeface="DejaVu Sans Condensed" panose="020B0606030804020204" pitchFamily="34" charset="0"/>
                <a:ea typeface="DejaVu Sans Condensed" panose="020B0606030804020204" pitchFamily="34" charset="0"/>
                <a:cs typeface="DejaVu Sans Condensed" panose="020B0606030804020204" pitchFamily="34" charset="0"/>
              </a:defRPr>
            </a:lvl1pPr>
          </a:lstStyle>
          <a:p>
            <a:r>
              <a:rPr lang="de-DE" b="1" dirty="0"/>
              <a:t>	Wer pinnt gewinnt</a:t>
            </a:r>
            <a:br>
              <a:rPr lang="de-DE" dirty="0"/>
            </a:br>
            <a:r>
              <a:rPr lang="de-DE" dirty="0"/>
              <a:t>	</a:t>
            </a:r>
            <a:r>
              <a:rPr lang="de-DE" sz="1600" dirty="0"/>
              <a:t>Annika Fix, Christof Seeger</a:t>
            </a:r>
            <a:endParaRPr lang="de-DE" dirty="0"/>
          </a:p>
        </p:txBody>
      </p:sp>
      <p:pic>
        <p:nvPicPr>
          <p:cNvPr id="9" name="Grafik 8" descr="Ein Bild, das Zeichnung enthält.&#10;&#10;Automatisch generierte Beschreibung">
            <a:extLst>
              <a:ext uri="{FF2B5EF4-FFF2-40B4-BE49-F238E27FC236}">
                <a16:creationId xmlns:a16="http://schemas.microsoft.com/office/drawing/2014/main" id="{A182F258-0CE7-43F1-B9C4-6CAE52DBEE46}"/>
              </a:ext>
            </a:extLst>
          </p:cNvPr>
          <p:cNvPicPr>
            <a:picLocks noChangeAspect="1"/>
          </p:cNvPicPr>
          <p:nvPr userDrawn="1"/>
        </p:nvPicPr>
        <p:blipFill>
          <a:blip r:embed="rId14">
            <a:alphaModFix/>
            <a:extLst>
              <a:ext uri="{28A0092B-C50C-407E-A947-70E740481C1C}">
                <a14:useLocalDpi xmlns:a14="http://schemas.microsoft.com/office/drawing/2010/main" val="0"/>
              </a:ext>
            </a:extLst>
          </a:blip>
          <a:stretch>
            <a:fillRect/>
          </a:stretch>
        </p:blipFill>
        <p:spPr>
          <a:xfrm>
            <a:off x="9298162" y="80284"/>
            <a:ext cx="1640132" cy="630409"/>
          </a:xfrm>
          <a:prstGeom prst="rect">
            <a:avLst/>
          </a:prstGeom>
        </p:spPr>
      </p:pic>
      <p:pic>
        <p:nvPicPr>
          <p:cNvPr id="11" name="Grafik 10" descr="Ein Bild, das Zeichnung enthält.&#10;&#10;Automatisch generierte Beschreibung">
            <a:extLst>
              <a:ext uri="{FF2B5EF4-FFF2-40B4-BE49-F238E27FC236}">
                <a16:creationId xmlns:a16="http://schemas.microsoft.com/office/drawing/2014/main" id="{5CCC9401-A0E1-414E-8482-690B5B991397}"/>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281081" y="6313863"/>
            <a:ext cx="900144" cy="464541"/>
          </a:xfrm>
          <a:prstGeom prst="rect">
            <a:avLst/>
          </a:prstGeom>
        </p:spPr>
      </p:pic>
      <p:sp>
        <p:nvSpPr>
          <p:cNvPr id="6" name="Rechteck 5">
            <a:extLst>
              <a:ext uri="{FF2B5EF4-FFF2-40B4-BE49-F238E27FC236}">
                <a16:creationId xmlns:a16="http://schemas.microsoft.com/office/drawing/2014/main" id="{5E06040D-998D-4E98-83AD-B25DB27CEF37}"/>
              </a:ext>
            </a:extLst>
          </p:cNvPr>
          <p:cNvSpPr/>
          <p:nvPr userDrawn="1"/>
        </p:nvSpPr>
        <p:spPr>
          <a:xfrm>
            <a:off x="1052423" y="6193746"/>
            <a:ext cx="10067026" cy="45719"/>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83755603-68EC-4ED6-847B-704956E9C1EA}"/>
              </a:ext>
            </a:extLst>
          </p:cNvPr>
          <p:cNvSpPr/>
          <p:nvPr userDrawn="1"/>
        </p:nvSpPr>
        <p:spPr>
          <a:xfrm>
            <a:off x="1062487" y="783831"/>
            <a:ext cx="10067026" cy="45719"/>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a:extLst>
              <a:ext uri="{FF2B5EF4-FFF2-40B4-BE49-F238E27FC236}">
                <a16:creationId xmlns:a16="http://schemas.microsoft.com/office/drawing/2014/main" id="{521D7F5B-284D-4435-998B-F0E0D4ED0EAF}"/>
              </a:ext>
            </a:extLst>
          </p:cNvPr>
          <p:cNvSpPr txBox="1"/>
          <p:nvPr userDrawn="1"/>
        </p:nvSpPr>
        <p:spPr>
          <a:xfrm>
            <a:off x="8880851" y="6419073"/>
            <a:ext cx="3078997" cy="276999"/>
          </a:xfrm>
          <a:prstGeom prst="rect">
            <a:avLst/>
          </a:prstGeom>
          <a:noFill/>
        </p:spPr>
        <p:txBody>
          <a:bodyPr wrap="square" rtlCol="0">
            <a:spAutoFit/>
          </a:bodyPr>
          <a:lstStyle/>
          <a:p>
            <a:r>
              <a:rPr lang="de-DE" sz="1200" dirty="0">
                <a:solidFill>
                  <a:schemeClr val="tx1">
                    <a:lumMod val="50000"/>
                    <a:lumOff val="50000"/>
                  </a:schemeClr>
                </a:solidFill>
                <a:latin typeface="DejaVu Sans Condensed" panose="020B0606030804020204" pitchFamily="34" charset="0"/>
                <a:ea typeface="DejaVu Sans Condensed" panose="020B0606030804020204" pitchFamily="34" charset="0"/>
                <a:cs typeface="DejaVu Sans Condensed" panose="020B0606030804020204" pitchFamily="34" charset="0"/>
              </a:rPr>
              <a:t>© UVK Verlag München 2020</a:t>
            </a:r>
          </a:p>
        </p:txBody>
      </p:sp>
    </p:spTree>
    <p:extLst>
      <p:ext uri="{BB962C8B-B14F-4D97-AF65-F5344CB8AC3E}">
        <p14:creationId xmlns:p14="http://schemas.microsoft.com/office/powerpoint/2010/main" val="20606348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71E68A0D-AEB1-446A-8D01-53ED6665B79F}"/>
              </a:ext>
            </a:extLst>
          </p:cNvPr>
          <p:cNvSpPr txBox="1"/>
          <p:nvPr/>
        </p:nvSpPr>
        <p:spPr>
          <a:xfrm>
            <a:off x="5186363" y="1936283"/>
            <a:ext cx="6326984" cy="2677656"/>
          </a:xfrm>
          <a:prstGeom prst="rect">
            <a:avLst/>
          </a:prstGeom>
          <a:noFill/>
        </p:spPr>
        <p:txBody>
          <a:bodyPr wrap="square" rtlCol="0">
            <a:spAutoFit/>
          </a:bodyPr>
          <a:lstStyle/>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Foliensatz zum Buch</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800" b="1" dirty="0">
                <a:latin typeface="DejaVu Sans Condensed" panose="020B0606030804020204" pitchFamily="34" charset="0"/>
                <a:ea typeface="DejaVu Sans Condensed" panose="020B0606030804020204" pitchFamily="34" charset="0"/>
                <a:cs typeface="DejaVu Sans Condensed" panose="020B0606030804020204" pitchFamily="34" charset="0"/>
              </a:rPr>
              <a:t>Wer pinnt gewinnt</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Autoren: Annika Fix, Christof Seeger</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ISBN: 978-3-8252-5415-5</a:t>
            </a:r>
          </a:p>
        </p:txBody>
      </p:sp>
      <p:pic>
        <p:nvPicPr>
          <p:cNvPr id="7" name="Grafik 6" descr="Ein Bild, das Mann, Spieler, Bus enthält.&#10;&#10;Automatisch generierte Beschreibung">
            <a:extLst>
              <a:ext uri="{FF2B5EF4-FFF2-40B4-BE49-F238E27FC236}">
                <a16:creationId xmlns:a16="http://schemas.microsoft.com/office/drawing/2014/main" id="{3708E5F5-DDF0-411C-A98D-7FD3F8B87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2177" y="1010195"/>
            <a:ext cx="3385919" cy="4998720"/>
          </a:xfrm>
          <a:prstGeom prst="rect">
            <a:avLst/>
          </a:prstGeom>
        </p:spPr>
      </p:pic>
    </p:spTree>
    <p:extLst>
      <p:ext uri="{BB962C8B-B14F-4D97-AF65-F5344CB8AC3E}">
        <p14:creationId xmlns:p14="http://schemas.microsoft.com/office/powerpoint/2010/main" val="1433988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2888524"/>
            <a:ext cx="9144000" cy="1080952"/>
          </a:xfrm>
        </p:spPr>
        <p:txBody>
          <a:bodyPr/>
          <a:lstStyle/>
          <a:p>
            <a:r>
              <a:rPr lang="de-DE" dirty="0"/>
              <a:t>2. Pinterest – </a:t>
            </a:r>
            <a:br>
              <a:rPr lang="de-DE" dirty="0"/>
            </a:br>
            <a:r>
              <a:rPr lang="de-DE" dirty="0"/>
              <a:t>Ein erster Überblick</a:t>
            </a:r>
          </a:p>
        </p:txBody>
      </p:sp>
    </p:spTree>
    <p:extLst>
      <p:ext uri="{BB962C8B-B14F-4D97-AF65-F5344CB8AC3E}">
        <p14:creationId xmlns:p14="http://schemas.microsoft.com/office/powerpoint/2010/main" val="12917500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321155"/>
            <a:ext cx="10515600" cy="2852737"/>
          </a:xfrm>
        </p:spPr>
        <p:txBody>
          <a:bodyPr/>
          <a:lstStyle/>
          <a:p>
            <a:pPr algn="ctr"/>
            <a:r>
              <a:rPr lang="de-DE" dirty="0"/>
              <a:t>Schritt 3: Content-Audit </a:t>
            </a:r>
            <a:br>
              <a:rPr lang="de-DE" dirty="0"/>
            </a:br>
            <a:r>
              <a:rPr lang="de-DE" dirty="0"/>
              <a:t>und Themenrecherche</a:t>
            </a:r>
          </a:p>
        </p:txBody>
      </p:sp>
    </p:spTree>
    <p:extLst>
      <p:ext uri="{BB962C8B-B14F-4D97-AF65-F5344CB8AC3E}">
        <p14:creationId xmlns:p14="http://schemas.microsoft.com/office/powerpoint/2010/main" val="31084136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038EFDE-4217-1B40-9455-DF22E2B5FA51}"/>
              </a:ext>
            </a:extLst>
          </p:cNvPr>
          <p:cNvSpPr>
            <a:spLocks noGrp="1"/>
          </p:cNvSpPr>
          <p:nvPr>
            <p:ph idx="1"/>
          </p:nvPr>
        </p:nvSpPr>
        <p:spPr>
          <a:xfrm>
            <a:off x="1466850" y="1377950"/>
            <a:ext cx="92583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Content Audit der Website zur Themenanalyse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Welche Landingpages gibt es? Müssen diese optimiert werden?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Welche Pinterest Themen ergeben sich aus Website-Themen?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Wie können diese für Personas umgesetzt werden?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Keywordrecherche</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p:txBody>
      </p:sp>
    </p:spTree>
    <p:extLst>
      <p:ext uri="{BB962C8B-B14F-4D97-AF65-F5344CB8AC3E}">
        <p14:creationId xmlns:p14="http://schemas.microsoft.com/office/powerpoint/2010/main" val="4042405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265762"/>
            <a:ext cx="10515600" cy="2852737"/>
          </a:xfrm>
        </p:spPr>
        <p:txBody>
          <a:bodyPr/>
          <a:lstStyle/>
          <a:p>
            <a:pPr algn="ctr"/>
            <a:r>
              <a:rPr lang="de-DE" dirty="0"/>
              <a:t>Schritt 4: Ermittlung </a:t>
            </a:r>
            <a:br>
              <a:rPr lang="de-DE" dirty="0"/>
            </a:br>
            <a:r>
              <a:rPr lang="de-DE" dirty="0"/>
              <a:t>von Ressourcen</a:t>
            </a:r>
          </a:p>
        </p:txBody>
      </p:sp>
    </p:spTree>
    <p:extLst>
      <p:ext uri="{BB962C8B-B14F-4D97-AF65-F5344CB8AC3E}">
        <p14:creationId xmlns:p14="http://schemas.microsoft.com/office/powerpoint/2010/main" val="13814492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83DD6AB-E5E2-8B40-B7F8-61520FFB7F58}"/>
              </a:ext>
            </a:extLst>
          </p:cNvPr>
          <p:cNvSpPr>
            <a:spLocks noGrp="1"/>
          </p:cNvSpPr>
          <p:nvPr>
            <p:ph idx="1"/>
          </p:nvPr>
        </p:nvSpPr>
        <p:spPr>
          <a:xfrm>
            <a:off x="1462087" y="1796217"/>
            <a:ext cx="9267825"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Ist bereits genügend Bild-/Videomaterial vorhanden?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Wie kann in Zukunft effektiv kanalübergreifend Content erstellt werden?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Gibt es genügend Manpower zur Betreuung des Pinterest-Profils?</a:t>
            </a:r>
          </a:p>
        </p:txBody>
      </p:sp>
    </p:spTree>
    <p:extLst>
      <p:ext uri="{BB962C8B-B14F-4D97-AF65-F5344CB8AC3E}">
        <p14:creationId xmlns:p14="http://schemas.microsoft.com/office/powerpoint/2010/main" val="230946530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839793"/>
            <a:ext cx="10515600" cy="2852737"/>
          </a:xfrm>
        </p:spPr>
        <p:txBody>
          <a:bodyPr/>
          <a:lstStyle/>
          <a:p>
            <a:pPr algn="ctr"/>
            <a:r>
              <a:rPr lang="de-DE" dirty="0"/>
              <a:t>Schritt 5: Planung von inhaltlichen und </a:t>
            </a:r>
            <a:br>
              <a:rPr lang="de-DE" dirty="0"/>
            </a:br>
            <a:r>
              <a:rPr lang="de-DE" dirty="0"/>
              <a:t>strategischen Maßnahmen</a:t>
            </a:r>
          </a:p>
        </p:txBody>
      </p:sp>
    </p:spTree>
    <p:extLst>
      <p:ext uri="{BB962C8B-B14F-4D97-AF65-F5344CB8AC3E}">
        <p14:creationId xmlns:p14="http://schemas.microsoft.com/office/powerpoint/2010/main" val="420472514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0B0382E-D5EF-094D-8339-DD3B6EBA610C}"/>
              </a:ext>
            </a:extLst>
          </p:cNvPr>
          <p:cNvSpPr>
            <a:spLocks noGrp="1"/>
          </p:cNvSpPr>
          <p:nvPr>
            <p:ph idx="1"/>
          </p:nvPr>
        </p:nvSpPr>
        <p:spPr>
          <a:xfrm>
            <a:off x="1619250" y="1416050"/>
            <a:ext cx="89535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Grundlage: Personas &amp; inhaltliche Ressourcen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 welchen Formaten lassen sich Website-Inhalte umsetzen?</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Welche Pin-Formate machen Sinn?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Visuelle Pin-Gestaltung und Wording auf Personas abstimmen</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Ausarbeitung eines Redaktionsplans</a:t>
            </a:r>
          </a:p>
        </p:txBody>
      </p:sp>
    </p:spTree>
    <p:extLst>
      <p:ext uri="{BB962C8B-B14F-4D97-AF65-F5344CB8AC3E}">
        <p14:creationId xmlns:p14="http://schemas.microsoft.com/office/powerpoint/2010/main" val="12038977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280743"/>
            <a:ext cx="10515600" cy="2852737"/>
          </a:xfrm>
        </p:spPr>
        <p:txBody>
          <a:bodyPr/>
          <a:lstStyle/>
          <a:p>
            <a:pPr algn="ctr"/>
            <a:r>
              <a:rPr lang="de-DE" dirty="0"/>
              <a:t>Schritt 6: Erstellung </a:t>
            </a:r>
            <a:br>
              <a:rPr lang="de-DE" dirty="0"/>
            </a:br>
            <a:r>
              <a:rPr lang="de-DE" dirty="0"/>
              <a:t>von Inhalten</a:t>
            </a:r>
          </a:p>
        </p:txBody>
      </p:sp>
    </p:spTree>
    <p:extLst>
      <p:ext uri="{BB962C8B-B14F-4D97-AF65-F5344CB8AC3E}">
        <p14:creationId xmlns:p14="http://schemas.microsoft.com/office/powerpoint/2010/main" val="8777247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DACCCE4-B353-3A48-B5FA-3FBE271BCA5F}"/>
              </a:ext>
            </a:extLst>
          </p:cNvPr>
          <p:cNvSpPr>
            <a:spLocks noGrp="1"/>
          </p:cNvSpPr>
          <p:nvPr>
            <p:ph idx="1"/>
          </p:nvPr>
        </p:nvSpPr>
        <p:spPr>
          <a:xfrm>
            <a:off x="1543050" y="1511300"/>
            <a:ext cx="91059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Grundlage sind festgelegte Gestaltungsrichtlinien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Formatvorgaben von Pinterest beachten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Mit Templates arbeiten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Gleiche Themen in unterschiedlicher Visualisierung umsetzen</a:t>
            </a:r>
          </a:p>
        </p:txBody>
      </p:sp>
    </p:spTree>
    <p:extLst>
      <p:ext uri="{BB962C8B-B14F-4D97-AF65-F5344CB8AC3E}">
        <p14:creationId xmlns:p14="http://schemas.microsoft.com/office/powerpoint/2010/main" val="15635719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267334"/>
            <a:ext cx="10515600" cy="2852737"/>
          </a:xfrm>
        </p:spPr>
        <p:txBody>
          <a:bodyPr/>
          <a:lstStyle/>
          <a:p>
            <a:pPr algn="ctr"/>
            <a:r>
              <a:rPr lang="de-DE" dirty="0"/>
              <a:t>Schritt 7: Pinterest </a:t>
            </a:r>
            <a:br>
              <a:rPr lang="de-DE" dirty="0"/>
            </a:br>
            <a:r>
              <a:rPr lang="de-DE" dirty="0"/>
              <a:t>richtig nutzen</a:t>
            </a:r>
          </a:p>
        </p:txBody>
      </p:sp>
    </p:spTree>
    <p:extLst>
      <p:ext uri="{BB962C8B-B14F-4D97-AF65-F5344CB8AC3E}">
        <p14:creationId xmlns:p14="http://schemas.microsoft.com/office/powerpoint/2010/main" val="57070961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CE0AB75-9A30-4D47-8995-485FC1799CF3}"/>
              </a:ext>
            </a:extLst>
          </p:cNvPr>
          <p:cNvSpPr>
            <a:spLocks noGrp="1"/>
          </p:cNvSpPr>
          <p:nvPr>
            <p:ph idx="1"/>
          </p:nvPr>
        </p:nvSpPr>
        <p:spPr>
          <a:xfrm>
            <a:off x="1676400" y="1530350"/>
            <a:ext cx="10515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Profil verifizieren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Spezifische Pinnwandthemen, Pinnwand-Cover</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Regelmäßig Pinnen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SEO-Regeln beachten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Save-Button auf Website einbinden</a:t>
            </a:r>
          </a:p>
        </p:txBody>
      </p:sp>
    </p:spTree>
    <p:extLst>
      <p:ext uri="{BB962C8B-B14F-4D97-AF65-F5344CB8AC3E}">
        <p14:creationId xmlns:p14="http://schemas.microsoft.com/office/powerpoint/2010/main" val="213035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FC5C5D9-FDB1-3549-8232-F4663E6CB391}"/>
              </a:ext>
            </a:extLst>
          </p:cNvPr>
          <p:cNvSpPr>
            <a:spLocks noGrp="1"/>
          </p:cNvSpPr>
          <p:nvPr>
            <p:ph idx="1"/>
          </p:nvPr>
        </p:nvSpPr>
        <p:spPr>
          <a:xfrm>
            <a:off x="1524000" y="1568450"/>
            <a:ext cx="9310687"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2010 von Evan Sharp, Ben Silbermann und Paul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Sciarra</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in den USA gegründet, seit 2019 an der Börse notiert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Nutzer können auf Pinterest Inhalte in Form von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Bildern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Videos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oder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GIFs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finden </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Nutzer können eigene Inhalte hochladen, Inhalte aus dem Netz speichern oder bereits auf der Plattform vorhandene Inhalte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passend zu ihren Interessen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über die Suchfunktion finden </a:t>
            </a:r>
          </a:p>
          <a:p>
            <a:endParaRPr lang="de-DE" dirty="0"/>
          </a:p>
        </p:txBody>
      </p:sp>
    </p:spTree>
    <p:extLst>
      <p:ext uri="{BB962C8B-B14F-4D97-AF65-F5344CB8AC3E}">
        <p14:creationId xmlns:p14="http://schemas.microsoft.com/office/powerpoint/2010/main" val="129393007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2204581"/>
            <a:ext cx="10515600" cy="1962375"/>
          </a:xfrm>
        </p:spPr>
        <p:txBody>
          <a:bodyPr/>
          <a:lstStyle/>
          <a:p>
            <a:pPr algn="ctr"/>
            <a:r>
              <a:rPr lang="de-DE" dirty="0"/>
              <a:t>Schritt 8: Monitoren </a:t>
            </a:r>
            <a:br>
              <a:rPr lang="de-DE" dirty="0"/>
            </a:br>
            <a:r>
              <a:rPr lang="de-DE" dirty="0"/>
              <a:t>und optimieren</a:t>
            </a:r>
          </a:p>
        </p:txBody>
      </p:sp>
    </p:spTree>
    <p:extLst>
      <p:ext uri="{BB962C8B-B14F-4D97-AF65-F5344CB8AC3E}">
        <p14:creationId xmlns:p14="http://schemas.microsoft.com/office/powerpoint/2010/main" val="363283673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316526"/>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Abb.31: </a:t>
            </a:r>
            <a:r>
              <a:rPr lang="de-DE" sz="1200" dirty="0">
                <a:latin typeface="DejaVu Sans Condensed" panose="020B0606030804020204" pitchFamily="34" charset="0"/>
              </a:rPr>
              <a:t>Monitoring und Optimierungsprozess von Pins mit Pinterest Analytics </a:t>
            </a:r>
            <a:br>
              <a:rPr lang="de-DE" sz="1200" dirty="0">
                <a:latin typeface="DejaVu Sans Condensed" panose="020B0606030804020204" pitchFamily="34" charset="0"/>
              </a:rPr>
            </a:br>
            <a:r>
              <a:rPr lang="de-DE" sz="1200" dirty="0">
                <a:latin typeface="DejaVu Sans Condensed" panose="020B0606030804020204" pitchFamily="34" charset="0"/>
              </a:rPr>
              <a:t>(Quelle: Eigene Darstellung) </a:t>
            </a:r>
          </a:p>
        </p:txBody>
      </p:sp>
      <p:pic>
        <p:nvPicPr>
          <p:cNvPr id="5" name="Grafik 4">
            <a:extLst>
              <a:ext uri="{FF2B5EF4-FFF2-40B4-BE49-F238E27FC236}">
                <a16:creationId xmlns:a16="http://schemas.microsoft.com/office/drawing/2014/main" id="{BAEC77CA-BB67-3F42-9C42-13AF10C6B6F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47018" y="2210216"/>
            <a:ext cx="10097963" cy="2014730"/>
          </a:xfrm>
          <a:prstGeom prst="rect">
            <a:avLst/>
          </a:prstGeom>
          <a:noFill/>
          <a:ln>
            <a:noFill/>
          </a:ln>
        </p:spPr>
      </p:pic>
    </p:spTree>
    <p:extLst>
      <p:ext uri="{BB962C8B-B14F-4D97-AF65-F5344CB8AC3E}">
        <p14:creationId xmlns:p14="http://schemas.microsoft.com/office/powerpoint/2010/main" val="239331058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71E68A0D-AEB1-446A-8D01-53ED6665B79F}"/>
              </a:ext>
            </a:extLst>
          </p:cNvPr>
          <p:cNvSpPr txBox="1"/>
          <p:nvPr/>
        </p:nvSpPr>
        <p:spPr>
          <a:xfrm>
            <a:off x="5186363" y="1936283"/>
            <a:ext cx="6326984" cy="2677656"/>
          </a:xfrm>
          <a:prstGeom prst="rect">
            <a:avLst/>
          </a:prstGeom>
          <a:noFill/>
        </p:spPr>
        <p:txBody>
          <a:bodyPr wrap="square" rtlCol="0">
            <a:spAutoFit/>
          </a:bodyPr>
          <a:lstStyle/>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Foliensatz zum Buch</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800" b="1" dirty="0">
                <a:latin typeface="DejaVu Sans Condensed" panose="020B0606030804020204" pitchFamily="34" charset="0"/>
                <a:ea typeface="DejaVu Sans Condensed" panose="020B0606030804020204" pitchFamily="34" charset="0"/>
                <a:cs typeface="DejaVu Sans Condensed" panose="020B0606030804020204" pitchFamily="34" charset="0"/>
              </a:rPr>
              <a:t>Wer pinnt gewinnt</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Autoren: Annika Fix, Christof Seeger</a:t>
            </a: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endPar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ISBN: 978-3-8252-5415-5</a:t>
            </a:r>
          </a:p>
        </p:txBody>
      </p:sp>
      <p:pic>
        <p:nvPicPr>
          <p:cNvPr id="7" name="Grafik 6" descr="Ein Bild, das Mann, Spieler, Bus enthält.&#10;&#10;Automatisch generierte Beschreibung">
            <a:extLst>
              <a:ext uri="{FF2B5EF4-FFF2-40B4-BE49-F238E27FC236}">
                <a16:creationId xmlns:a16="http://schemas.microsoft.com/office/drawing/2014/main" id="{3708E5F5-DDF0-411C-A98D-7FD3F8B875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2177" y="1010195"/>
            <a:ext cx="3385919" cy="4998720"/>
          </a:xfrm>
          <a:prstGeom prst="rect">
            <a:avLst/>
          </a:prstGeom>
        </p:spPr>
      </p:pic>
    </p:spTree>
    <p:extLst>
      <p:ext uri="{BB962C8B-B14F-4D97-AF65-F5344CB8AC3E}">
        <p14:creationId xmlns:p14="http://schemas.microsoft.com/office/powerpoint/2010/main" val="649967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4078" y="5570593"/>
            <a:ext cx="6543843"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 </a:t>
            </a:r>
            <a:r>
              <a:rPr lang="de-DE" sz="1200" dirty="0">
                <a:latin typeface="DejaVu Sans Condensed" panose="020B0606030804020204" pitchFamily="34" charset="0"/>
              </a:rPr>
              <a:t>Pinterest-Profil der Marke FRECHER FRATZ </a:t>
            </a:r>
            <a:br>
              <a:rPr lang="de-DE" sz="1200" dirty="0">
                <a:latin typeface="DejaVu Sans Condensed" panose="020B0606030804020204" pitchFamily="34" charset="0"/>
              </a:rPr>
            </a:br>
            <a:r>
              <a:rPr lang="de-DE" sz="1200" dirty="0">
                <a:latin typeface="DejaVu Sans Condensed" panose="020B0606030804020204" pitchFamily="34" charset="0"/>
              </a:rPr>
              <a:t>(Quelle: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meinfrecherfratz</a:t>
            </a:r>
            <a:r>
              <a:rPr lang="de-DE" sz="1200" dirty="0">
                <a:latin typeface="DejaVu Sans Condensed" panose="020B0606030804020204" pitchFamily="34" charset="0"/>
              </a:rPr>
              <a:t>/) </a:t>
            </a:r>
          </a:p>
        </p:txBody>
      </p:sp>
      <p:sp>
        <p:nvSpPr>
          <p:cNvPr id="2" name="Textfeld 1">
            <a:extLst>
              <a:ext uri="{FF2B5EF4-FFF2-40B4-BE49-F238E27FC236}">
                <a16:creationId xmlns:a16="http://schemas.microsoft.com/office/drawing/2014/main" id="{762E865B-DBE9-4F73-A3A2-E4E251E160AE}"/>
              </a:ext>
            </a:extLst>
          </p:cNvPr>
          <p:cNvSpPr txBox="1"/>
          <p:nvPr/>
        </p:nvSpPr>
        <p:spPr>
          <a:xfrm>
            <a:off x="3705497" y="2785382"/>
            <a:ext cx="4781006" cy="461665"/>
          </a:xfrm>
          <a:prstGeom prst="rect">
            <a:avLst/>
          </a:prstGeom>
          <a:noFill/>
        </p:spPr>
        <p:txBody>
          <a:bodyPr wrap="square" rtlCol="0">
            <a:spAutoFit/>
          </a:bodyPr>
          <a:lstStyle/>
          <a:p>
            <a:r>
              <a:rPr lang="de-DE" sz="2400" dirty="0"/>
              <a:t>Hier bitte Abbildung einfügen</a:t>
            </a:r>
          </a:p>
        </p:txBody>
      </p:sp>
      <p:pic>
        <p:nvPicPr>
          <p:cNvPr id="4" name="Grafik 3">
            <a:extLst>
              <a:ext uri="{FF2B5EF4-FFF2-40B4-BE49-F238E27FC236}">
                <a16:creationId xmlns:a16="http://schemas.microsoft.com/office/drawing/2014/main" id="{3A4397AC-2A52-6749-A1BE-518C8957D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6358" y="1132774"/>
            <a:ext cx="6119284" cy="4228546"/>
          </a:xfrm>
          <a:prstGeom prst="rect">
            <a:avLst/>
          </a:prstGeom>
        </p:spPr>
      </p:pic>
    </p:spTree>
    <p:extLst>
      <p:ext uri="{BB962C8B-B14F-4D97-AF65-F5344CB8AC3E}">
        <p14:creationId xmlns:p14="http://schemas.microsoft.com/office/powerpoint/2010/main" val="769054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4078" y="5624845"/>
            <a:ext cx="6543843"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Abb.3: </a:t>
            </a:r>
            <a:r>
              <a:rPr lang="de-DE" sz="1200" dirty="0">
                <a:latin typeface="DejaVu Sans Condensed" panose="020B0606030804020204" pitchFamily="34" charset="0"/>
              </a:rPr>
              <a:t>Ein Pin der Marke FRECHER FRATZ ohne und mit </a:t>
            </a:r>
            <a:r>
              <a:rPr lang="de-DE" sz="1200" dirty="0" err="1">
                <a:latin typeface="DejaVu Sans Condensed" panose="020B0606030804020204" pitchFamily="34" charset="0"/>
              </a:rPr>
              <a:t>Hover</a:t>
            </a:r>
            <a:r>
              <a:rPr lang="de-DE" sz="1200" dirty="0">
                <a:latin typeface="DejaVu Sans Condensed" panose="020B0606030804020204" pitchFamily="34" charset="0"/>
              </a:rPr>
              <a:t>-Effekt </a:t>
            </a:r>
          </a:p>
          <a:p>
            <a:pPr algn="ctr"/>
            <a:r>
              <a:rPr lang="de-DE" sz="1200" dirty="0">
                <a:latin typeface="DejaVu Sans Condensed" panose="020B0606030804020204" pitchFamily="34" charset="0"/>
              </a:rPr>
              <a:t>(Quelle: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pin</a:t>
            </a:r>
            <a:r>
              <a:rPr lang="de-DE" sz="1200" dirty="0">
                <a:latin typeface="DejaVu Sans Condensed" panose="020B0606030804020204" pitchFamily="34" charset="0"/>
              </a:rPr>
              <a:t>/677369600187030909/) </a:t>
            </a:r>
          </a:p>
        </p:txBody>
      </p:sp>
      <p:pic>
        <p:nvPicPr>
          <p:cNvPr id="5" name="Grafik 4">
            <a:extLst>
              <a:ext uri="{FF2B5EF4-FFF2-40B4-BE49-F238E27FC236}">
                <a16:creationId xmlns:a16="http://schemas.microsoft.com/office/drawing/2014/main" id="{2B4A6B5B-3898-594B-BD23-48C3DFCA7B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0100" y="1002322"/>
            <a:ext cx="5432425" cy="4318402"/>
          </a:xfrm>
          <a:prstGeom prst="rect">
            <a:avLst/>
          </a:prstGeom>
        </p:spPr>
      </p:pic>
    </p:spTree>
    <p:extLst>
      <p:ext uri="{BB962C8B-B14F-4D97-AF65-F5344CB8AC3E}">
        <p14:creationId xmlns:p14="http://schemas.microsoft.com/office/powerpoint/2010/main" val="647758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274314" y="5507026"/>
            <a:ext cx="6543843" cy="461665"/>
          </a:xfrm>
          <a:prstGeom prst="rect">
            <a:avLst/>
          </a:prstGeom>
          <a:noFill/>
        </p:spPr>
        <p:txBody>
          <a:bodyPr wrap="square" rtlCol="0">
            <a:spAutoFit/>
          </a:bodyPr>
          <a:lstStyle/>
          <a:p>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Abb.4: </a:t>
            </a:r>
            <a:r>
              <a:rPr lang="de-DE" sz="1200" dirty="0">
                <a:latin typeface="DejaVu Sans Condensed" panose="020B0606030804020204" pitchFamily="34" charset="0"/>
              </a:rPr>
              <a:t>Pinnwand der Marke FRECHER FRATZ zum Thema „Dschungel Geburtstag“ </a:t>
            </a:r>
            <a:br>
              <a:rPr lang="de-DE" sz="1200" dirty="0">
                <a:latin typeface="DejaVu Sans Condensed" panose="020B0606030804020204" pitchFamily="34" charset="0"/>
              </a:rPr>
            </a:br>
            <a:r>
              <a:rPr lang="de-DE" sz="1200" dirty="0">
                <a:latin typeface="DejaVu Sans Condensed" panose="020B0606030804020204" pitchFamily="34" charset="0"/>
              </a:rPr>
              <a:t>(Quelle: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meinfrecherfratz</a:t>
            </a:r>
            <a:r>
              <a:rPr lang="de-DE" sz="1200" dirty="0">
                <a:latin typeface="DejaVu Sans Condensed" panose="020B0606030804020204" pitchFamily="34" charset="0"/>
              </a:rPr>
              <a:t>/dschungel-</a:t>
            </a:r>
            <a:r>
              <a:rPr lang="de-DE" sz="1200" dirty="0" err="1">
                <a:latin typeface="DejaVu Sans Condensed" panose="020B0606030804020204" pitchFamily="34" charset="0"/>
              </a:rPr>
              <a:t>geburtstag</a:t>
            </a:r>
            <a:r>
              <a:rPr lang="de-DE" sz="1200" dirty="0">
                <a:latin typeface="DejaVu Sans Condensed" panose="020B0606030804020204" pitchFamily="34" charset="0"/>
              </a:rPr>
              <a:t>/) </a:t>
            </a:r>
          </a:p>
        </p:txBody>
      </p:sp>
      <p:pic>
        <p:nvPicPr>
          <p:cNvPr id="3" name="Grafik 2">
            <a:extLst>
              <a:ext uri="{FF2B5EF4-FFF2-40B4-BE49-F238E27FC236}">
                <a16:creationId xmlns:a16="http://schemas.microsoft.com/office/drawing/2014/main" id="{C2B0B23D-0F25-9B45-8760-57D9722C68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3863" y="889309"/>
            <a:ext cx="9264274" cy="4331437"/>
          </a:xfrm>
          <a:prstGeom prst="rect">
            <a:avLst/>
          </a:prstGeom>
        </p:spPr>
      </p:pic>
    </p:spTree>
    <p:extLst>
      <p:ext uri="{BB962C8B-B14F-4D97-AF65-F5344CB8AC3E}">
        <p14:creationId xmlns:p14="http://schemas.microsoft.com/office/powerpoint/2010/main" val="330079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D7FA20E-8C45-C242-9F36-3CDEA725B822}"/>
              </a:ext>
            </a:extLst>
          </p:cNvPr>
          <p:cNvSpPr>
            <a:spLocks noGrp="1"/>
          </p:cNvSpPr>
          <p:nvPr>
            <p:ph idx="1"/>
          </p:nvPr>
        </p:nvSpPr>
        <p:spPr>
          <a:xfrm>
            <a:off x="1523999" y="1416050"/>
            <a:ext cx="9421091" cy="4351338"/>
          </a:xfrm>
        </p:spPr>
        <p:txBody>
          <a:bodyPr/>
          <a:lstStyle/>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Repin</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Über Merken-Button können Nutzer einen Pin auf ihrer Pinnwand speichern. Damit teilen sie den Pin gleichzeitig mit ihren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Followern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und generieren Reichweite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Start-Feed: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Übersichtseite mit von Pinterest zusammengestellten Pins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Follow-Feed: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Übersichtsseite der neusten Pins von Profilen, denen ein Nutzer folgt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Suchfunktion: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Suchleiste zum Finden neuer Pins</a:t>
            </a:r>
          </a:p>
        </p:txBody>
      </p:sp>
    </p:spTree>
    <p:extLst>
      <p:ext uri="{BB962C8B-B14F-4D97-AF65-F5344CB8AC3E}">
        <p14:creationId xmlns:p14="http://schemas.microsoft.com/office/powerpoint/2010/main" val="2257475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F033FC-BBA4-AA4E-A949-2B82A43AA5B3}"/>
              </a:ext>
            </a:extLst>
          </p:cNvPr>
          <p:cNvSpPr>
            <a:spLocks noGrp="1"/>
          </p:cNvSpPr>
          <p:nvPr>
            <p:ph type="title"/>
          </p:nvPr>
        </p:nvSpPr>
        <p:spPr>
          <a:xfrm>
            <a:off x="838200" y="1338263"/>
            <a:ext cx="10515600" cy="2852737"/>
          </a:xfrm>
        </p:spPr>
        <p:txBody>
          <a:bodyPr/>
          <a:lstStyle/>
          <a:p>
            <a:pPr algn="ctr"/>
            <a:r>
              <a:rPr lang="de-DE" dirty="0"/>
              <a:t>Ist Pinterest ein Soziales Netzwerk?</a:t>
            </a:r>
          </a:p>
        </p:txBody>
      </p:sp>
    </p:spTree>
    <p:extLst>
      <p:ext uri="{BB962C8B-B14F-4D97-AF65-F5344CB8AC3E}">
        <p14:creationId xmlns:p14="http://schemas.microsoft.com/office/powerpoint/2010/main" val="1140457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083814" y="5611801"/>
            <a:ext cx="6543843"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Abb.5: </a:t>
            </a:r>
            <a:r>
              <a:rPr lang="de-DE" sz="1200" dirty="0">
                <a:latin typeface="DejaVu Sans Condensed" panose="020B0606030804020204" pitchFamily="34" charset="0"/>
              </a:rPr>
              <a:t>Anteil der Unternehmen, die im Januar 2020 diese </a:t>
            </a:r>
            <a:r>
              <a:rPr lang="de-DE" sz="1200" dirty="0" err="1">
                <a:latin typeface="DejaVu Sans Condensed" panose="020B0606030804020204" pitchFamily="34" charset="0"/>
              </a:rPr>
              <a:t>Social</a:t>
            </a:r>
            <a:r>
              <a:rPr lang="de-DE" sz="1200" dirty="0">
                <a:latin typeface="DejaVu Sans Condensed" panose="020B0606030804020204" pitchFamily="34" charset="0"/>
              </a:rPr>
              <a:t>-Media-Plattformen nutzten (Quelle: eigene Darstellung nach </a:t>
            </a:r>
            <a:r>
              <a:rPr lang="de-DE" sz="1200" dirty="0" err="1">
                <a:latin typeface="DejaVu Sans Condensed" panose="020B0606030804020204" pitchFamily="34" charset="0"/>
              </a:rPr>
              <a:t>Statista.com</a:t>
            </a:r>
            <a:r>
              <a:rPr lang="de-DE" sz="1200" dirty="0">
                <a:latin typeface="DejaVu Sans Condensed" panose="020B0606030804020204" pitchFamily="34" charset="0"/>
              </a:rPr>
              <a:t> (d) 2020) </a:t>
            </a:r>
          </a:p>
        </p:txBody>
      </p:sp>
      <p:pic>
        <p:nvPicPr>
          <p:cNvPr id="3" name="Grafik 2">
            <a:extLst>
              <a:ext uri="{FF2B5EF4-FFF2-40B4-BE49-F238E27FC236}">
                <a16:creationId xmlns:a16="http://schemas.microsoft.com/office/drawing/2014/main" id="{005B6684-DCE9-0D44-B43F-FB6D8105DB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1998" y="1183609"/>
            <a:ext cx="7185659" cy="4217066"/>
          </a:xfrm>
          <a:prstGeom prst="rect">
            <a:avLst/>
          </a:prstGeom>
        </p:spPr>
      </p:pic>
    </p:spTree>
    <p:extLst>
      <p:ext uri="{BB962C8B-B14F-4D97-AF65-F5344CB8AC3E}">
        <p14:creationId xmlns:p14="http://schemas.microsoft.com/office/powerpoint/2010/main" val="179205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279EF06-03DD-754F-983C-9ED2E48654F2}"/>
              </a:ext>
            </a:extLst>
          </p:cNvPr>
          <p:cNvSpPr>
            <a:spLocks noGrp="1"/>
          </p:cNvSpPr>
          <p:nvPr>
            <p:ph idx="4294967295"/>
          </p:nvPr>
        </p:nvSpPr>
        <p:spPr>
          <a:xfrm>
            <a:off x="1970843" y="2259541"/>
            <a:ext cx="8644335" cy="2167466"/>
          </a:xfrm>
          <a:prstGeom prst="rect">
            <a:avLst/>
          </a:prstGeom>
        </p:spPr>
        <p:txBody>
          <a:bodyPr/>
          <a:lstStyle/>
          <a:p>
            <a:pPr marL="0" indent="0" algn="just">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Unter einem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sozialen Netzwerk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versteht man eine virtuelle Gemeinschaft, über welche Nutzer soziale Beziehungen aufbauen und pflegen können. Soziale Netzwerke sind meist themenbasiert und dienen dem Austausch der Nutzer, welcher durch die virtuelle Plattform weltweit sowie zeit- und ortsunabhängigen stattfinden kann </a:t>
            </a:r>
          </a:p>
        </p:txBody>
      </p:sp>
      <p:sp>
        <p:nvSpPr>
          <p:cNvPr id="5" name="Textfeld 4">
            <a:extLst>
              <a:ext uri="{FF2B5EF4-FFF2-40B4-BE49-F238E27FC236}">
                <a16:creationId xmlns:a16="http://schemas.microsoft.com/office/drawing/2014/main" id="{3AA62EE1-0A2C-A140-A661-CD44E661A0D9}"/>
              </a:ext>
            </a:extLst>
          </p:cNvPr>
          <p:cNvSpPr txBox="1"/>
          <p:nvPr/>
        </p:nvSpPr>
        <p:spPr>
          <a:xfrm>
            <a:off x="1463512" y="2673004"/>
            <a:ext cx="506870" cy="923330"/>
          </a:xfrm>
          <a:prstGeom prst="rect">
            <a:avLst/>
          </a:prstGeom>
          <a:noFill/>
        </p:spPr>
        <p:txBody>
          <a:bodyPr wrap="non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3839841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9EE4197-1563-5446-A9BF-D5C1F9FA77D1}"/>
              </a:ext>
            </a:extLst>
          </p:cNvPr>
          <p:cNvSpPr>
            <a:spLocks noGrp="1"/>
          </p:cNvSpPr>
          <p:nvPr>
            <p:ph type="title"/>
          </p:nvPr>
        </p:nvSpPr>
        <p:spPr>
          <a:xfrm>
            <a:off x="838200" y="298450"/>
            <a:ext cx="10515600" cy="1325563"/>
          </a:xfrm>
        </p:spPr>
        <p:txBody>
          <a:bodyPr/>
          <a:lstStyle/>
          <a:p>
            <a:pPr algn="ctr"/>
            <a:br>
              <a:rPr lang="de-DE" dirty="0"/>
            </a:br>
            <a:r>
              <a:rPr lang="de-DE" dirty="0"/>
              <a:t>Unterschiede von Pinterest zu anderen sozialen Netzwerken</a:t>
            </a:r>
          </a:p>
        </p:txBody>
      </p:sp>
      <p:sp>
        <p:nvSpPr>
          <p:cNvPr id="4" name="Inhaltsplatzhalter 3">
            <a:extLst>
              <a:ext uri="{FF2B5EF4-FFF2-40B4-BE49-F238E27FC236}">
                <a16:creationId xmlns:a16="http://schemas.microsoft.com/office/drawing/2014/main" id="{0432852C-6263-CA4B-A921-BE078B52BA48}"/>
              </a:ext>
            </a:extLst>
          </p:cNvPr>
          <p:cNvSpPr>
            <a:spLocks noGrp="1"/>
          </p:cNvSpPr>
          <p:nvPr>
            <p:ph sz="half" idx="1"/>
          </p:nvPr>
        </p:nvSpPr>
        <p:spPr>
          <a:xfrm>
            <a:off x="1123950" y="2632077"/>
            <a:ext cx="5181600" cy="3636962"/>
          </a:xfrm>
        </p:spPr>
        <p:txBody>
          <a:bodyPr/>
          <a:lstStyle/>
          <a:p>
            <a:pPr marL="514350" indent="-514350">
              <a:buAutoNum type="arabicPeriod"/>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Grundidee der Plattform</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514350" indent="-514350">
              <a:buAutoNum type="arabicPeriod"/>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Langlebigkeit der Inhalte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514350" indent="-514350">
              <a:buAutoNum type="arabicPeriod"/>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Keine Dialogplattform</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514350" indent="-514350">
              <a:buAutoNum type="arabicPeriod"/>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Freunde und Follower sind nicht notwendig</a:t>
            </a:r>
          </a:p>
          <a:p>
            <a:pPr marL="514350" indent="-514350">
              <a:buAutoNum type="arabicPeriod"/>
            </a:pPr>
            <a:endParaRPr lang="de-DE" dirty="0"/>
          </a:p>
          <a:p>
            <a:endParaRPr lang="de-DE" dirty="0"/>
          </a:p>
        </p:txBody>
      </p:sp>
      <p:sp>
        <p:nvSpPr>
          <p:cNvPr id="8" name="Inhaltsplatzhalter 7">
            <a:extLst>
              <a:ext uri="{FF2B5EF4-FFF2-40B4-BE49-F238E27FC236}">
                <a16:creationId xmlns:a16="http://schemas.microsoft.com/office/drawing/2014/main" id="{A76EF380-8B32-E741-B968-543274541DD7}"/>
              </a:ext>
            </a:extLst>
          </p:cNvPr>
          <p:cNvSpPr>
            <a:spLocks noGrp="1"/>
          </p:cNvSpPr>
          <p:nvPr>
            <p:ph sz="half" idx="2"/>
          </p:nvPr>
        </p:nvSpPr>
        <p:spPr>
          <a:xfrm>
            <a:off x="6305550" y="2635254"/>
            <a:ext cx="5181600" cy="3636962"/>
          </a:xfrm>
        </p:spPr>
        <p:txBody>
          <a:bodyPr/>
          <a:lstStyle/>
          <a:p>
            <a:pPr marL="0" indent="0">
              <a:buNone/>
            </a:pPr>
            <a:r>
              <a:rPr lang="de-DE" sz="2400" dirty="0">
                <a:latin typeface="DejaVu Sans Condensed" panose="020B0606030804020204" pitchFamily="34" charset="0"/>
              </a:rPr>
              <a:t>5. Pinterest Boards erscheinen</a:t>
            </a:r>
            <a:br>
              <a:rPr lang="de-DE" sz="2400" dirty="0">
                <a:latin typeface="DejaVu Sans Condensed" panose="020B0606030804020204" pitchFamily="34" charset="0"/>
              </a:rPr>
            </a:br>
            <a:r>
              <a:rPr lang="de-DE" sz="2400" dirty="0">
                <a:latin typeface="DejaVu Sans Condensed" panose="020B0606030804020204" pitchFamily="34" charset="0"/>
              </a:rPr>
              <a:t>    in der Google-Suche</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indent="0">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6. Der Stellenwert von Hashtags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7. Pinterest und E-Commerce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lassen sich gut verbinden </a:t>
            </a:r>
          </a:p>
        </p:txBody>
      </p:sp>
    </p:spTree>
    <p:extLst>
      <p:ext uri="{BB962C8B-B14F-4D97-AF65-F5344CB8AC3E}">
        <p14:creationId xmlns:p14="http://schemas.microsoft.com/office/powerpoint/2010/main" val="1597854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6BE45C-052E-4D67-B6B6-5B0EF9595DDD}"/>
              </a:ext>
            </a:extLst>
          </p:cNvPr>
          <p:cNvSpPr>
            <a:spLocks noGrp="1"/>
          </p:cNvSpPr>
          <p:nvPr>
            <p:ph type="ctrTitle"/>
          </p:nvPr>
        </p:nvSpPr>
        <p:spPr>
          <a:xfrm>
            <a:off x="1536526" y="2134992"/>
            <a:ext cx="9144000" cy="2387600"/>
          </a:xfrm>
        </p:spPr>
        <p:txBody>
          <a:bodyPr/>
          <a:lstStyle/>
          <a:p>
            <a:br>
              <a:rPr lang="de-DE" dirty="0"/>
            </a:br>
            <a:br>
              <a:rPr lang="de-DE" dirty="0"/>
            </a:br>
            <a:br>
              <a:rPr lang="de-DE" dirty="0"/>
            </a:br>
            <a:r>
              <a:rPr lang="de-DE" dirty="0"/>
              <a:t>1. Einleitung – </a:t>
            </a:r>
            <a:br>
              <a:rPr lang="de-DE" dirty="0"/>
            </a:br>
            <a:r>
              <a:rPr lang="de-DE" dirty="0"/>
              <a:t>Die Herausforderungen </a:t>
            </a:r>
            <a:br>
              <a:rPr lang="de-DE" dirty="0"/>
            </a:br>
            <a:r>
              <a:rPr lang="de-DE" dirty="0"/>
              <a:t>des Online Marketings</a:t>
            </a:r>
          </a:p>
        </p:txBody>
      </p:sp>
    </p:spTree>
    <p:extLst>
      <p:ext uri="{BB962C8B-B14F-4D97-AF65-F5344CB8AC3E}">
        <p14:creationId xmlns:p14="http://schemas.microsoft.com/office/powerpoint/2010/main" val="5976556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80E2-04DA-9E45-B518-6AD384E2C584}"/>
              </a:ext>
            </a:extLst>
          </p:cNvPr>
          <p:cNvSpPr>
            <a:spLocks noGrp="1"/>
          </p:cNvSpPr>
          <p:nvPr>
            <p:ph type="title"/>
          </p:nvPr>
        </p:nvSpPr>
        <p:spPr>
          <a:xfrm>
            <a:off x="838200" y="2400773"/>
            <a:ext cx="10515600" cy="1931193"/>
          </a:xfrm>
        </p:spPr>
        <p:txBody>
          <a:bodyPr/>
          <a:lstStyle/>
          <a:p>
            <a:pPr algn="ctr"/>
            <a:r>
              <a:rPr lang="de-DE" dirty="0"/>
              <a:t>Warum ist Pinterest </a:t>
            </a:r>
            <a:br>
              <a:rPr lang="de-DE" dirty="0"/>
            </a:br>
            <a:r>
              <a:rPr lang="de-DE" dirty="0"/>
              <a:t>für Marken interessant?</a:t>
            </a:r>
          </a:p>
        </p:txBody>
      </p:sp>
    </p:spTree>
    <p:extLst>
      <p:ext uri="{BB962C8B-B14F-4D97-AF65-F5344CB8AC3E}">
        <p14:creationId xmlns:p14="http://schemas.microsoft.com/office/powerpoint/2010/main" val="314244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B954C8A-058B-DB4A-B391-12C6B5FC603A}"/>
              </a:ext>
            </a:extLst>
          </p:cNvPr>
          <p:cNvSpPr>
            <a:spLocks noGrp="1"/>
          </p:cNvSpPr>
          <p:nvPr>
            <p:ph idx="1"/>
          </p:nvPr>
        </p:nvSpPr>
        <p:spPr>
          <a:xfrm>
            <a:off x="1642369" y="1435100"/>
            <a:ext cx="9263756"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Weltweit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wachsende Größe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(&gt; 300 Millionen Nutzer)</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 Deutschland nutzen 27% der Internetnutzer Pinterest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ist kein soziales Netzwerk sondern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Suchmaschine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lvl="0" hangingPunct="0"/>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Pinterest-Nutzer suchen aktiv nach Ideen und Produkten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hangingPunct="0"/>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ist eine wertvolle Quelle für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langlebigen organischen Traffic</a:t>
            </a:r>
          </a:p>
        </p:txBody>
      </p:sp>
    </p:spTree>
    <p:extLst>
      <p:ext uri="{BB962C8B-B14F-4D97-AF65-F5344CB8AC3E}">
        <p14:creationId xmlns:p14="http://schemas.microsoft.com/office/powerpoint/2010/main" val="68466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E6E2C13-D59E-AB41-95D4-A9960A9EE2C4}"/>
              </a:ext>
            </a:extLst>
          </p:cNvPr>
          <p:cNvSpPr>
            <a:spLocks noGrp="1"/>
          </p:cNvSpPr>
          <p:nvPr>
            <p:ph idx="1"/>
          </p:nvPr>
        </p:nvSpPr>
        <p:spPr>
          <a:xfrm>
            <a:off x="1457325" y="1587500"/>
            <a:ext cx="927735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97% der Suchanfragen auf Pinterest sind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unbranded</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Sowohl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Content-Marketing</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als auch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E-Commerce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lassen sich gut mit Pinterest verbinden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Auf Pinterest lassen sich die Marketingziele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Reichweite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Traffic</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Brand Awareness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Neukundengewinnung</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und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Conversions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verfolgen</a:t>
            </a:r>
          </a:p>
          <a:p>
            <a:pPr marL="0" indent="0">
              <a:buNone/>
            </a:pPr>
            <a:endParaRPr lang="de-DE" dirty="0"/>
          </a:p>
        </p:txBody>
      </p:sp>
    </p:spTree>
    <p:extLst>
      <p:ext uri="{BB962C8B-B14F-4D97-AF65-F5344CB8AC3E}">
        <p14:creationId xmlns:p14="http://schemas.microsoft.com/office/powerpoint/2010/main" val="3205420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2888524"/>
            <a:ext cx="9144000" cy="1080952"/>
          </a:xfrm>
        </p:spPr>
        <p:txBody>
          <a:bodyPr/>
          <a:lstStyle/>
          <a:p>
            <a:r>
              <a:rPr lang="de-DE" dirty="0"/>
              <a:t>3. Pinterest die visuelle Suchmaschine</a:t>
            </a:r>
          </a:p>
        </p:txBody>
      </p:sp>
    </p:spTree>
    <p:extLst>
      <p:ext uri="{BB962C8B-B14F-4D97-AF65-F5344CB8AC3E}">
        <p14:creationId xmlns:p14="http://schemas.microsoft.com/office/powerpoint/2010/main" val="512389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5D7450-706B-484C-B761-B073A011709D}"/>
              </a:ext>
            </a:extLst>
          </p:cNvPr>
          <p:cNvSpPr>
            <a:spLocks noGrp="1"/>
          </p:cNvSpPr>
          <p:nvPr>
            <p:ph type="title"/>
          </p:nvPr>
        </p:nvSpPr>
        <p:spPr>
          <a:xfrm>
            <a:off x="1054970" y="1224212"/>
            <a:ext cx="10515600" cy="2852737"/>
          </a:xfrm>
        </p:spPr>
        <p:txBody>
          <a:bodyPr/>
          <a:lstStyle/>
          <a:p>
            <a:pPr algn="ctr"/>
            <a:r>
              <a:rPr lang="de-DE" dirty="0"/>
              <a:t>Start-Feed und </a:t>
            </a:r>
            <a:br>
              <a:rPr lang="de-DE" dirty="0"/>
            </a:br>
            <a:r>
              <a:rPr lang="de-DE" dirty="0"/>
              <a:t>Suchfunktion</a:t>
            </a:r>
          </a:p>
        </p:txBody>
      </p:sp>
    </p:spTree>
    <p:extLst>
      <p:ext uri="{BB962C8B-B14F-4D97-AF65-F5344CB8AC3E}">
        <p14:creationId xmlns:p14="http://schemas.microsoft.com/office/powerpoint/2010/main" val="1434673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9414352-1557-5145-AB1B-F930263D2A6B}"/>
              </a:ext>
            </a:extLst>
          </p:cNvPr>
          <p:cNvSpPr>
            <a:spLocks noGrp="1"/>
          </p:cNvSpPr>
          <p:nvPr>
            <p:ph sz="half" idx="1"/>
          </p:nvPr>
        </p:nvSpPr>
        <p:spPr>
          <a:xfrm>
            <a:off x="1343025" y="1334559"/>
            <a:ext cx="4752975" cy="4923896"/>
          </a:xfrm>
        </p:spPr>
        <p:txBody>
          <a:bodyPr/>
          <a:lstStyle/>
          <a:p>
            <a:pPr marL="0" indent="0" algn="just">
              <a:buNone/>
            </a:pP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Start-Feed</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indent="0">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Pinterest-Algorithmus stellt dem Nutzer Pins zusammen, die er als relevant für den Nutzer einstuft.</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indent="0">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Nutzer ohne spezifische Suchanfrage oder Suchintention können so neue Pins und Themen entdecken.</a:t>
            </a: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indent="0">
              <a:buNone/>
            </a:pPr>
            <a:endParaRPr lang="de-DE" dirty="0"/>
          </a:p>
          <a:p>
            <a:pPr marL="0" indent="0">
              <a:buNone/>
            </a:pPr>
            <a:endParaRPr lang="de-DE" dirty="0"/>
          </a:p>
          <a:p>
            <a:pPr marL="0" indent="0">
              <a:buNone/>
            </a:pPr>
            <a:endParaRPr lang="de-DE" dirty="0"/>
          </a:p>
        </p:txBody>
      </p:sp>
      <p:sp>
        <p:nvSpPr>
          <p:cNvPr id="14" name="Inhaltsplatzhalter 13">
            <a:extLst>
              <a:ext uri="{FF2B5EF4-FFF2-40B4-BE49-F238E27FC236}">
                <a16:creationId xmlns:a16="http://schemas.microsoft.com/office/drawing/2014/main" id="{50000AF5-F37C-4A40-9F41-2818BED0CEAA}"/>
              </a:ext>
            </a:extLst>
          </p:cNvPr>
          <p:cNvSpPr>
            <a:spLocks noGrp="1"/>
          </p:cNvSpPr>
          <p:nvPr>
            <p:ph sz="half" idx="2"/>
          </p:nvPr>
        </p:nvSpPr>
        <p:spPr>
          <a:xfrm>
            <a:off x="6467475" y="1334559"/>
            <a:ext cx="4229100" cy="4923896"/>
          </a:xfrm>
        </p:spPr>
        <p:txBody>
          <a:bodyPr/>
          <a:lstStyle/>
          <a:p>
            <a:pPr marL="0" indent="0" algn="just">
              <a:buNone/>
            </a:pP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Suchfunktion</a:t>
            </a:r>
          </a:p>
          <a:p>
            <a:pPr marL="0" indent="0">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Nutzer suchen selbst aktiv nach neuen Pins.</a:t>
            </a:r>
          </a:p>
          <a:p>
            <a:pPr marL="0" indent="0">
              <a:buNone/>
            </a:pP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indent="0">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Ergebnisseite besteht aus Pins, die basierend auf Keywords zur Suchanfrage passen.</a:t>
            </a:r>
          </a:p>
        </p:txBody>
      </p:sp>
    </p:spTree>
    <p:extLst>
      <p:ext uri="{BB962C8B-B14F-4D97-AF65-F5344CB8AC3E}">
        <p14:creationId xmlns:p14="http://schemas.microsoft.com/office/powerpoint/2010/main" val="126785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4078" y="5197760"/>
            <a:ext cx="6543843"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Abb.6: </a:t>
            </a:r>
            <a:r>
              <a:rPr lang="de-DE" sz="1200" dirty="0">
                <a:latin typeface="DejaVu Sans Condensed" panose="020B0606030804020204" pitchFamily="34" charset="0"/>
              </a:rPr>
              <a:t>Verfeinerung der Suche mithilfe der Pinterest Suchfunktion </a:t>
            </a:r>
            <a:br>
              <a:rPr lang="de-DE" sz="1200" dirty="0">
                <a:latin typeface="DejaVu Sans Condensed" panose="020B0606030804020204" pitchFamily="34" charset="0"/>
              </a:rPr>
            </a:br>
            <a:r>
              <a:rPr lang="de-DE" sz="1200" dirty="0">
                <a:latin typeface="DejaVu Sans Condensed" panose="020B0606030804020204" pitchFamily="34" charset="0"/>
              </a:rPr>
              <a:t>(Quelle: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search</a:t>
            </a:r>
            <a:r>
              <a:rPr lang="de-DE" sz="1200" dirty="0">
                <a:latin typeface="DejaVu Sans Condensed" panose="020B0606030804020204" pitchFamily="34" charset="0"/>
              </a:rPr>
              <a:t>/) </a:t>
            </a:r>
          </a:p>
        </p:txBody>
      </p:sp>
      <p:pic>
        <p:nvPicPr>
          <p:cNvPr id="6" name="Grafik 5">
            <a:extLst>
              <a:ext uri="{FF2B5EF4-FFF2-40B4-BE49-F238E27FC236}">
                <a16:creationId xmlns:a16="http://schemas.microsoft.com/office/drawing/2014/main" id="{5BCF56C1-E733-4A4D-AAB7-5B5754E6AB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384" y="1752845"/>
            <a:ext cx="10890250" cy="1409326"/>
          </a:xfrm>
          <a:prstGeom prst="rect">
            <a:avLst/>
          </a:prstGeom>
        </p:spPr>
      </p:pic>
      <p:sp>
        <p:nvSpPr>
          <p:cNvPr id="10" name="Textfeld 9">
            <a:extLst>
              <a:ext uri="{FF2B5EF4-FFF2-40B4-BE49-F238E27FC236}">
                <a16:creationId xmlns:a16="http://schemas.microsoft.com/office/drawing/2014/main" id="{A666A427-CA38-C245-9D4D-D0869D28EE3F}"/>
              </a:ext>
            </a:extLst>
          </p:cNvPr>
          <p:cNvSpPr txBox="1"/>
          <p:nvPr/>
        </p:nvSpPr>
        <p:spPr>
          <a:xfrm>
            <a:off x="1546608" y="3949133"/>
            <a:ext cx="9203802" cy="461665"/>
          </a:xfrm>
          <a:prstGeom prst="rect">
            <a:avLst/>
          </a:prstGeom>
          <a:noFill/>
        </p:spPr>
        <p:txBody>
          <a:bodyPr wrap="none" rtlCol="0">
            <a:spAutoFit/>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visuelle Suchmaschine Pinterest funktioniert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keywordbasiert</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3593203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279EF06-03DD-754F-983C-9ED2E48654F2}"/>
              </a:ext>
            </a:extLst>
          </p:cNvPr>
          <p:cNvSpPr>
            <a:spLocks noGrp="1"/>
          </p:cNvSpPr>
          <p:nvPr>
            <p:ph idx="4294967295"/>
          </p:nvPr>
        </p:nvSpPr>
        <p:spPr>
          <a:xfrm>
            <a:off x="1819921" y="2345267"/>
            <a:ext cx="8764517" cy="2167466"/>
          </a:xfrm>
          <a:prstGeom prst="rect">
            <a:avLst/>
          </a:prstGeom>
        </p:spPr>
        <p:txBody>
          <a:bodyPr/>
          <a:lstStyle/>
          <a:p>
            <a:pPr marL="0" indent="0" algn="just">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Bei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Keywords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handelt es sich um Suchbegriffe oder Schlüsselwörter mit denen Nutzer in Suchmaschinen nach dort indexierten Inhalten suchen. Basierend auf den verwendeten Keywords, kann die Suchmaschine eine relevante Ergebnisseite für die Suchanfrage des Nutzers zusammenstellen.</a:t>
            </a:r>
          </a:p>
        </p:txBody>
      </p:sp>
      <p:sp>
        <p:nvSpPr>
          <p:cNvPr id="5" name="Textfeld 4">
            <a:extLst>
              <a:ext uri="{FF2B5EF4-FFF2-40B4-BE49-F238E27FC236}">
                <a16:creationId xmlns:a16="http://schemas.microsoft.com/office/drawing/2014/main" id="{3AA62EE1-0A2C-A140-A661-CD44E661A0D9}"/>
              </a:ext>
            </a:extLst>
          </p:cNvPr>
          <p:cNvSpPr txBox="1"/>
          <p:nvPr/>
        </p:nvSpPr>
        <p:spPr>
          <a:xfrm>
            <a:off x="1354127" y="2652590"/>
            <a:ext cx="506870" cy="923330"/>
          </a:xfrm>
          <a:prstGeom prst="rect">
            <a:avLst/>
          </a:prstGeom>
          <a:noFill/>
        </p:spPr>
        <p:txBody>
          <a:bodyPr wrap="non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1134947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017139" y="5695182"/>
            <a:ext cx="6543843"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Abb.7: </a:t>
            </a:r>
            <a:r>
              <a:rPr lang="de-DE" sz="1200" dirty="0">
                <a:latin typeface="DejaVu Sans Condensed" panose="020B0606030804020204" pitchFamily="34" charset="0"/>
              </a:rPr>
              <a:t>Exemplarischer Suchvorgang mit der visuellen Suchfunktion auf Pinterest (Quelle: visuelle Suche Pinterest)</a:t>
            </a:r>
          </a:p>
        </p:txBody>
      </p:sp>
      <p:sp>
        <p:nvSpPr>
          <p:cNvPr id="10" name="Textfeld 9">
            <a:extLst>
              <a:ext uri="{FF2B5EF4-FFF2-40B4-BE49-F238E27FC236}">
                <a16:creationId xmlns:a16="http://schemas.microsoft.com/office/drawing/2014/main" id="{A666A427-CA38-C245-9D4D-D0869D28EE3F}"/>
              </a:ext>
            </a:extLst>
          </p:cNvPr>
          <p:cNvSpPr txBox="1"/>
          <p:nvPr/>
        </p:nvSpPr>
        <p:spPr>
          <a:xfrm>
            <a:off x="8101379" y="2249215"/>
            <a:ext cx="3217985" cy="1938992"/>
          </a:xfrm>
          <a:prstGeom prst="rect">
            <a:avLst/>
          </a:prstGeom>
          <a:noFill/>
        </p:spPr>
        <p:txBody>
          <a:bodyPr wrap="square" rtlCol="0">
            <a:spAutoFit/>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Erweiterung der textbasierten Suche sind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Lens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und die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visuelle Suchfunktion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pic>
        <p:nvPicPr>
          <p:cNvPr id="3" name="Grafik 2">
            <a:extLst>
              <a:ext uri="{FF2B5EF4-FFF2-40B4-BE49-F238E27FC236}">
                <a16:creationId xmlns:a16="http://schemas.microsoft.com/office/drawing/2014/main" id="{7A2906A0-2829-034B-BE36-2CB14201B8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5469" y="940863"/>
            <a:ext cx="6575139" cy="4585978"/>
          </a:xfrm>
          <a:prstGeom prst="rect">
            <a:avLst/>
          </a:prstGeom>
        </p:spPr>
      </p:pic>
    </p:spTree>
    <p:extLst>
      <p:ext uri="{BB962C8B-B14F-4D97-AF65-F5344CB8AC3E}">
        <p14:creationId xmlns:p14="http://schemas.microsoft.com/office/powerpoint/2010/main" val="1782576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8200" y="910286"/>
            <a:ext cx="10515600" cy="2852737"/>
          </a:xfrm>
        </p:spPr>
        <p:txBody>
          <a:bodyPr/>
          <a:lstStyle/>
          <a:p>
            <a:pPr algn="ctr"/>
            <a:r>
              <a:rPr lang="de-DE" dirty="0"/>
              <a:t>Der Pinterest-Algorithmus</a:t>
            </a:r>
          </a:p>
        </p:txBody>
      </p:sp>
    </p:spTree>
    <p:extLst>
      <p:ext uri="{BB962C8B-B14F-4D97-AF65-F5344CB8AC3E}">
        <p14:creationId xmlns:p14="http://schemas.microsoft.com/office/powerpoint/2010/main" val="875663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B0B038D-2BF1-D947-BA50-71BAEBB78C90}"/>
              </a:ext>
            </a:extLst>
          </p:cNvPr>
          <p:cNvSpPr>
            <a:spLocks noGrp="1"/>
          </p:cNvSpPr>
          <p:nvPr>
            <p:ph idx="1"/>
          </p:nvPr>
        </p:nvSpPr>
        <p:spPr>
          <a:xfrm>
            <a:off x="1562100" y="1406525"/>
            <a:ext cx="93345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Investitionsvolumen in Marketingmaßnahmen verschiebt sich immer mehr Richtung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Online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Internet ist heute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zentraler Dreh- und Angelpunkt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im Leben von Konsumenten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Informationsüberflutung</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da alle Marken potentielle Konsumenten mit Informationen und insbesondere Werbemaßnahmen erreichen wollen</a:t>
            </a:r>
          </a:p>
        </p:txBody>
      </p:sp>
    </p:spTree>
    <p:extLst>
      <p:ext uri="{BB962C8B-B14F-4D97-AF65-F5344CB8AC3E}">
        <p14:creationId xmlns:p14="http://schemas.microsoft.com/office/powerpoint/2010/main" val="3254513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1F69839-B509-254D-BE51-FB8A113FBCC8}"/>
              </a:ext>
            </a:extLst>
          </p:cNvPr>
          <p:cNvSpPr>
            <a:spLocks noGrp="1"/>
          </p:cNvSpPr>
          <p:nvPr>
            <p:ph idx="1"/>
          </p:nvPr>
        </p:nvSpPr>
        <p:spPr>
          <a:xfrm>
            <a:off x="1600200" y="1253331"/>
            <a:ext cx="8991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Heißt „Taste Graph“ und baut auf den Komponenten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Pins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Nutzer</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und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Interessen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auf</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Taste Graph versteht Pins basierend auf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textlichen Metadaten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Nutzer werden bezüglich ihrer</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Interessen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untersucht und eingestuft (Engagement mit Pins in Vergangenheit)</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Jedem hochgeladenen Pin werden bestimmte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„Interessenskategorien“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zugeordnet</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Pins werden Nutzern im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Startfeed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nach Interessenskategorien und in der Suche nach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Keywords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ausgespielt</a:t>
            </a:r>
          </a:p>
        </p:txBody>
      </p:sp>
    </p:spTree>
    <p:extLst>
      <p:ext uri="{BB962C8B-B14F-4D97-AF65-F5344CB8AC3E}">
        <p14:creationId xmlns:p14="http://schemas.microsoft.com/office/powerpoint/2010/main" val="15891828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78FD96-B38F-3540-9A5A-DD119651BAED}"/>
              </a:ext>
            </a:extLst>
          </p:cNvPr>
          <p:cNvSpPr>
            <a:spLocks noGrp="1"/>
          </p:cNvSpPr>
          <p:nvPr>
            <p:ph type="title"/>
          </p:nvPr>
        </p:nvSpPr>
        <p:spPr>
          <a:xfrm>
            <a:off x="2733675" y="384175"/>
            <a:ext cx="10515600" cy="1325563"/>
          </a:xfrm>
        </p:spPr>
        <p:txBody>
          <a:bodyPr/>
          <a:lstStyle/>
          <a:p>
            <a:br>
              <a:rPr lang="de-DE" dirty="0"/>
            </a:br>
            <a:r>
              <a:rPr lang="de-DE" dirty="0"/>
              <a:t>Ranking-Faktoren auf Pinterest</a:t>
            </a:r>
          </a:p>
        </p:txBody>
      </p:sp>
      <p:sp>
        <p:nvSpPr>
          <p:cNvPr id="4" name="Inhaltsplatzhalter 3">
            <a:extLst>
              <a:ext uri="{FF2B5EF4-FFF2-40B4-BE49-F238E27FC236}">
                <a16:creationId xmlns:a16="http://schemas.microsoft.com/office/drawing/2014/main" id="{0F849F9F-58C9-C54F-9805-B6EE033A185B}"/>
              </a:ext>
            </a:extLst>
          </p:cNvPr>
          <p:cNvSpPr>
            <a:spLocks noGrp="1"/>
          </p:cNvSpPr>
          <p:nvPr>
            <p:ph sz="half" idx="2"/>
          </p:nvPr>
        </p:nvSpPr>
        <p:spPr>
          <a:xfrm>
            <a:off x="6229353" y="1908731"/>
            <a:ext cx="4648200" cy="4351338"/>
          </a:xfrm>
        </p:spPr>
        <p:txBody>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Qualität der Pins: </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Je mehr Interaktion ein Pin erhält, desto besser wir er eingestuft.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Konsistenz zwischen Pins und Website: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Landingpages sollten die Erwartungshaltung der Nutzer beim Klick auf den Pin erfüllen.</a:t>
            </a:r>
          </a:p>
          <a:p>
            <a:endParaRPr lang="de-DE" dirty="0"/>
          </a:p>
        </p:txBody>
      </p:sp>
      <p:sp>
        <p:nvSpPr>
          <p:cNvPr id="10" name="Inhaltsplatzhalter 9">
            <a:extLst>
              <a:ext uri="{FF2B5EF4-FFF2-40B4-BE49-F238E27FC236}">
                <a16:creationId xmlns:a16="http://schemas.microsoft.com/office/drawing/2014/main" id="{C21DA34D-A210-AC4E-B114-AFE75A2CA30C}"/>
              </a:ext>
            </a:extLst>
          </p:cNvPr>
          <p:cNvSpPr>
            <a:spLocks noGrp="1"/>
          </p:cNvSpPr>
          <p:nvPr>
            <p:ph sz="half" idx="1"/>
          </p:nvPr>
        </p:nvSpPr>
        <p:spPr>
          <a:xfrm>
            <a:off x="1314449" y="1908731"/>
            <a:ext cx="4648200" cy="4351338"/>
          </a:xfrm>
        </p:spPr>
        <p:txBody>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Qualität der Website: </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Je mehr Engagement von Websites gepinnter Content erhält, desto besser wird die Website eingestuft.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Qualität des Pinterest-Profils: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Werden regelmäßig qualitative Pins veröffentlicht, wird das Profil besser eingestuft.</a:t>
            </a:r>
          </a:p>
          <a:p>
            <a:endParaRPr lang="de-DE" dirty="0"/>
          </a:p>
        </p:txBody>
      </p:sp>
    </p:spTree>
    <p:extLst>
      <p:ext uri="{BB962C8B-B14F-4D97-AF65-F5344CB8AC3E}">
        <p14:creationId xmlns:p14="http://schemas.microsoft.com/office/powerpoint/2010/main" val="10772784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3798DD-52F3-7E49-8670-274761112411}"/>
              </a:ext>
            </a:extLst>
          </p:cNvPr>
          <p:cNvSpPr>
            <a:spLocks noGrp="1"/>
          </p:cNvSpPr>
          <p:nvPr>
            <p:ph type="title"/>
          </p:nvPr>
        </p:nvSpPr>
        <p:spPr>
          <a:xfrm>
            <a:off x="838200" y="1376640"/>
            <a:ext cx="10515600" cy="2852737"/>
          </a:xfrm>
        </p:spPr>
        <p:txBody>
          <a:bodyPr/>
          <a:lstStyle/>
          <a:p>
            <a:pPr algn="ctr"/>
            <a:r>
              <a:rPr lang="de-DE" dirty="0"/>
              <a:t>Suchmaschinenoptimierung </a:t>
            </a:r>
            <a:br>
              <a:rPr lang="de-DE" dirty="0"/>
            </a:br>
            <a:r>
              <a:rPr lang="de-DE" dirty="0"/>
              <a:t>auf Pinterest</a:t>
            </a:r>
          </a:p>
        </p:txBody>
      </p:sp>
    </p:spTree>
    <p:extLst>
      <p:ext uri="{BB962C8B-B14F-4D97-AF65-F5344CB8AC3E}">
        <p14:creationId xmlns:p14="http://schemas.microsoft.com/office/powerpoint/2010/main" val="28748831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560855F-9A1F-E14D-8860-E980F7E19FB6}"/>
              </a:ext>
            </a:extLst>
          </p:cNvPr>
          <p:cNvSpPr>
            <a:spLocks noGrp="1"/>
          </p:cNvSpPr>
          <p:nvPr>
            <p:ph idx="1"/>
          </p:nvPr>
        </p:nvSpPr>
        <p:spPr>
          <a:xfrm>
            <a:off x="1438275" y="1330325"/>
            <a:ext cx="9077325"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funktioniert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keywordbasiert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Für organische Sichtbarkeit ist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Suchmaschinenoptimierung</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unerlässlich</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Keywords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müssen an verschiedenen wichtigen Stellen auf dem Pin (z.B. Titel, Beschreibungstext) eingesetzt werden.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Algorithmus kann dann Interessenkategorien zuordnen und Nutzern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relevante Ergebnisse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 Start-Feed und Suche ausspielen</a:t>
            </a:r>
          </a:p>
        </p:txBody>
      </p:sp>
    </p:spTree>
    <p:extLst>
      <p:ext uri="{BB962C8B-B14F-4D97-AF65-F5344CB8AC3E}">
        <p14:creationId xmlns:p14="http://schemas.microsoft.com/office/powerpoint/2010/main" val="39046021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982662" y="1771327"/>
            <a:ext cx="10226675" cy="2852737"/>
          </a:xfrm>
        </p:spPr>
        <p:txBody>
          <a:bodyPr/>
          <a:lstStyle/>
          <a:p>
            <a:pPr algn="ctr"/>
            <a:r>
              <a:rPr lang="de-DE" dirty="0"/>
              <a:t>Die Suchmaschinen </a:t>
            </a:r>
            <a:br>
              <a:rPr lang="de-DE" dirty="0"/>
            </a:br>
            <a:r>
              <a:rPr lang="de-DE" dirty="0"/>
              <a:t>Pinterest und Google </a:t>
            </a:r>
            <a:br>
              <a:rPr lang="de-DE" dirty="0"/>
            </a:br>
            <a:r>
              <a:rPr lang="de-DE" dirty="0"/>
              <a:t>im Vergleich</a:t>
            </a:r>
          </a:p>
        </p:txBody>
      </p:sp>
    </p:spTree>
    <p:extLst>
      <p:ext uri="{BB962C8B-B14F-4D97-AF65-F5344CB8AC3E}">
        <p14:creationId xmlns:p14="http://schemas.microsoft.com/office/powerpoint/2010/main" val="8011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924556" y="5497501"/>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Abb.8: </a:t>
            </a:r>
            <a:r>
              <a:rPr lang="de-DE" sz="1200" dirty="0">
                <a:latin typeface="DejaVu Sans Condensed" panose="020B0606030804020204" pitchFamily="34" charset="0"/>
              </a:rPr>
              <a:t>Google SERP für die Suchanfrage "Schlafzimmer einrichten" </a:t>
            </a:r>
            <a:br>
              <a:rPr lang="de-DE" sz="1200" dirty="0">
                <a:latin typeface="DejaVu Sans Condensed" panose="020B0606030804020204" pitchFamily="34" charset="0"/>
              </a:rPr>
            </a:br>
            <a:r>
              <a:rPr lang="de-DE" sz="1200" dirty="0">
                <a:latin typeface="DejaVu Sans Condensed" panose="020B0606030804020204" pitchFamily="34" charset="0"/>
              </a:rPr>
              <a:t>(Quelle: Screenshot der Google Suche. Google </a:t>
            </a:r>
            <a:r>
              <a:rPr lang="de-DE" sz="1200" dirty="0" err="1">
                <a:latin typeface="DejaVu Sans Condensed" panose="020B0606030804020204" pitchFamily="34" charset="0"/>
              </a:rPr>
              <a:t>and</a:t>
            </a:r>
            <a:r>
              <a:rPr lang="de-DE" sz="1200" dirty="0">
                <a:latin typeface="DejaVu Sans Condensed" panose="020B0606030804020204" pitchFamily="34" charset="0"/>
              </a:rPr>
              <a:t> </a:t>
            </a:r>
            <a:r>
              <a:rPr lang="de-DE" sz="1200" dirty="0" err="1">
                <a:latin typeface="DejaVu Sans Condensed" panose="020B0606030804020204" pitchFamily="34" charset="0"/>
              </a:rPr>
              <a:t>the</a:t>
            </a:r>
            <a:r>
              <a:rPr lang="de-DE" sz="1200" dirty="0">
                <a:latin typeface="DejaVu Sans Condensed" panose="020B0606030804020204" pitchFamily="34" charset="0"/>
              </a:rPr>
              <a:t> Google logo </a:t>
            </a:r>
            <a:r>
              <a:rPr lang="de-DE" sz="1200" dirty="0" err="1">
                <a:latin typeface="DejaVu Sans Condensed" panose="020B0606030804020204" pitchFamily="34" charset="0"/>
              </a:rPr>
              <a:t>are</a:t>
            </a:r>
            <a:r>
              <a:rPr lang="de-DE" sz="1200" dirty="0">
                <a:latin typeface="DejaVu Sans Condensed" panose="020B0606030804020204" pitchFamily="34" charset="0"/>
              </a:rPr>
              <a:t> registered </a:t>
            </a:r>
            <a:r>
              <a:rPr lang="de-DE" sz="1200" dirty="0" err="1">
                <a:latin typeface="DejaVu Sans Condensed" panose="020B0606030804020204" pitchFamily="34" charset="0"/>
              </a:rPr>
              <a:t>trademarks</a:t>
            </a:r>
            <a:r>
              <a:rPr lang="de-DE" sz="1200" dirty="0">
                <a:latin typeface="DejaVu Sans Condensed" panose="020B0606030804020204" pitchFamily="34" charset="0"/>
              </a:rPr>
              <a:t> </a:t>
            </a:r>
            <a:r>
              <a:rPr lang="de-DE" sz="1200" dirty="0" err="1">
                <a:latin typeface="DejaVu Sans Condensed" panose="020B0606030804020204" pitchFamily="34" charset="0"/>
              </a:rPr>
              <a:t>of</a:t>
            </a:r>
            <a:r>
              <a:rPr lang="de-DE" sz="1200" dirty="0">
                <a:latin typeface="DejaVu Sans Condensed" panose="020B0606030804020204" pitchFamily="34" charset="0"/>
              </a:rPr>
              <a:t> Google LLC, </a:t>
            </a:r>
            <a:r>
              <a:rPr lang="de-DE" sz="1200" dirty="0" err="1">
                <a:latin typeface="DejaVu Sans Condensed" panose="020B0606030804020204" pitchFamily="34" charset="0"/>
              </a:rPr>
              <a:t>used</a:t>
            </a:r>
            <a:r>
              <a:rPr lang="de-DE" sz="1200" dirty="0">
                <a:latin typeface="DejaVu Sans Condensed" panose="020B0606030804020204" pitchFamily="34" charset="0"/>
              </a:rPr>
              <a:t> </a:t>
            </a:r>
            <a:r>
              <a:rPr lang="de-DE" sz="1200" dirty="0" err="1">
                <a:latin typeface="DejaVu Sans Condensed" panose="020B0606030804020204" pitchFamily="34" charset="0"/>
              </a:rPr>
              <a:t>with</a:t>
            </a:r>
            <a:r>
              <a:rPr lang="de-DE" sz="1200" dirty="0">
                <a:latin typeface="DejaVu Sans Condensed" panose="020B0606030804020204" pitchFamily="34" charset="0"/>
              </a:rPr>
              <a:t> </a:t>
            </a:r>
            <a:r>
              <a:rPr lang="de-DE" sz="1200" dirty="0" err="1">
                <a:latin typeface="DejaVu Sans Condensed" panose="020B0606030804020204" pitchFamily="34" charset="0"/>
              </a:rPr>
              <a:t>permission</a:t>
            </a:r>
            <a:r>
              <a:rPr lang="de-DE" sz="1200" dirty="0">
                <a:latin typeface="DejaVu Sans Condensed" panose="020B0606030804020204" pitchFamily="34" charset="0"/>
              </a:rPr>
              <a:t>) </a:t>
            </a:r>
          </a:p>
        </p:txBody>
      </p:sp>
      <p:pic>
        <p:nvPicPr>
          <p:cNvPr id="5" name="Grafik 4">
            <a:extLst>
              <a:ext uri="{FF2B5EF4-FFF2-40B4-BE49-F238E27FC236}">
                <a16:creationId xmlns:a16="http://schemas.microsoft.com/office/drawing/2014/main" id="{3D5E2F18-E7B0-EC4F-9E8C-31045D3B434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4556" y="883158"/>
            <a:ext cx="6342888" cy="4431792"/>
          </a:xfrm>
          <a:prstGeom prst="rect">
            <a:avLst/>
          </a:prstGeom>
          <a:noFill/>
          <a:ln>
            <a:noFill/>
          </a:ln>
        </p:spPr>
      </p:pic>
    </p:spTree>
    <p:extLst>
      <p:ext uri="{BB962C8B-B14F-4D97-AF65-F5344CB8AC3E}">
        <p14:creationId xmlns:p14="http://schemas.microsoft.com/office/powerpoint/2010/main" val="4225263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17304" y="5602276"/>
            <a:ext cx="6557390"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Abb.9: </a:t>
            </a:r>
            <a:r>
              <a:rPr lang="de-DE" sz="1200" dirty="0">
                <a:latin typeface="DejaVu Sans Condensed" panose="020B0606030804020204" pitchFamily="34" charset="0"/>
              </a:rPr>
              <a:t>Pinterest Ergebnisseite für die Suchanfrage "Schlafzimmer einrichten" </a:t>
            </a:r>
            <a:br>
              <a:rPr lang="de-DE" sz="1200" dirty="0">
                <a:latin typeface="DejaVu Sans Condensed" panose="020B0606030804020204" pitchFamily="34" charset="0"/>
              </a:rPr>
            </a:br>
            <a:r>
              <a:rPr lang="de-DE" sz="1200" dirty="0">
                <a:latin typeface="DejaVu Sans Condensed" panose="020B0606030804020204" pitchFamily="34" charset="0"/>
              </a:rPr>
              <a:t>(Quelle: Screenshot der Pinterest Suche) </a:t>
            </a:r>
            <a:endParaRPr lang="de-DE" sz="1200" dirty="0"/>
          </a:p>
        </p:txBody>
      </p:sp>
      <p:pic>
        <p:nvPicPr>
          <p:cNvPr id="4" name="Grafik 3">
            <a:extLst>
              <a:ext uri="{FF2B5EF4-FFF2-40B4-BE49-F238E27FC236}">
                <a16:creationId xmlns:a16="http://schemas.microsoft.com/office/drawing/2014/main" id="{2FE02B0B-2129-E04F-913B-C74262C9F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9987" y="879055"/>
            <a:ext cx="7032025" cy="4521620"/>
          </a:xfrm>
          <a:prstGeom prst="rect">
            <a:avLst/>
          </a:prstGeom>
        </p:spPr>
      </p:pic>
    </p:spTree>
    <p:extLst>
      <p:ext uri="{BB962C8B-B14F-4D97-AF65-F5344CB8AC3E}">
        <p14:creationId xmlns:p14="http://schemas.microsoft.com/office/powerpoint/2010/main" val="3787975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59401"/>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Abb.10: </a:t>
            </a:r>
            <a:r>
              <a:rPr lang="de-DE" sz="1200" dirty="0">
                <a:latin typeface="DejaVu Sans Condensed" panose="020B0606030804020204" pitchFamily="34" charset="0"/>
              </a:rPr>
              <a:t>Pinterest Inhalte erscheinen in der Google-Suche </a:t>
            </a:r>
            <a:br>
              <a:rPr lang="de-DE" sz="1200" dirty="0">
                <a:latin typeface="DejaVu Sans Condensed" panose="020B0606030804020204" pitchFamily="34" charset="0"/>
              </a:rPr>
            </a:br>
            <a:r>
              <a:rPr lang="de-DE" sz="1200" dirty="0">
                <a:latin typeface="DejaVu Sans Condensed" panose="020B0606030804020204" pitchFamily="34" charset="0"/>
              </a:rPr>
              <a:t>(Quelle: Screenshot der Google Suche. Google </a:t>
            </a:r>
            <a:r>
              <a:rPr lang="de-DE" sz="1200" dirty="0" err="1">
                <a:latin typeface="DejaVu Sans Condensed" panose="020B0606030804020204" pitchFamily="34" charset="0"/>
              </a:rPr>
              <a:t>and</a:t>
            </a:r>
            <a:r>
              <a:rPr lang="de-DE" sz="1200" dirty="0">
                <a:latin typeface="DejaVu Sans Condensed" panose="020B0606030804020204" pitchFamily="34" charset="0"/>
              </a:rPr>
              <a:t> </a:t>
            </a:r>
            <a:r>
              <a:rPr lang="de-DE" sz="1200" dirty="0" err="1">
                <a:latin typeface="DejaVu Sans Condensed" panose="020B0606030804020204" pitchFamily="34" charset="0"/>
              </a:rPr>
              <a:t>the</a:t>
            </a:r>
            <a:r>
              <a:rPr lang="de-DE" sz="1200" dirty="0">
                <a:latin typeface="DejaVu Sans Condensed" panose="020B0606030804020204" pitchFamily="34" charset="0"/>
              </a:rPr>
              <a:t> Google logo </a:t>
            </a:r>
            <a:r>
              <a:rPr lang="de-DE" sz="1200" dirty="0" err="1">
                <a:latin typeface="DejaVu Sans Condensed" panose="020B0606030804020204" pitchFamily="34" charset="0"/>
              </a:rPr>
              <a:t>are</a:t>
            </a:r>
            <a:r>
              <a:rPr lang="de-DE" sz="1200" dirty="0">
                <a:latin typeface="DejaVu Sans Condensed" panose="020B0606030804020204" pitchFamily="34" charset="0"/>
              </a:rPr>
              <a:t> registered </a:t>
            </a:r>
            <a:r>
              <a:rPr lang="de-DE" sz="1200" dirty="0" err="1">
                <a:latin typeface="DejaVu Sans Condensed" panose="020B0606030804020204" pitchFamily="34" charset="0"/>
              </a:rPr>
              <a:t>trademarks</a:t>
            </a:r>
            <a:r>
              <a:rPr lang="de-DE" sz="1200" dirty="0">
                <a:latin typeface="DejaVu Sans Condensed" panose="020B0606030804020204" pitchFamily="34" charset="0"/>
              </a:rPr>
              <a:t> </a:t>
            </a:r>
            <a:r>
              <a:rPr lang="de-DE" sz="1200" dirty="0" err="1">
                <a:latin typeface="DejaVu Sans Condensed" panose="020B0606030804020204" pitchFamily="34" charset="0"/>
              </a:rPr>
              <a:t>of</a:t>
            </a:r>
            <a:r>
              <a:rPr lang="de-DE" sz="1200" dirty="0">
                <a:latin typeface="DejaVu Sans Condensed" panose="020B0606030804020204" pitchFamily="34" charset="0"/>
              </a:rPr>
              <a:t> Google LLC, </a:t>
            </a:r>
            <a:r>
              <a:rPr lang="de-DE" sz="1200" dirty="0" err="1">
                <a:latin typeface="DejaVu Sans Condensed" panose="020B0606030804020204" pitchFamily="34" charset="0"/>
              </a:rPr>
              <a:t>used</a:t>
            </a:r>
            <a:r>
              <a:rPr lang="de-DE" sz="1200" dirty="0">
                <a:latin typeface="DejaVu Sans Condensed" panose="020B0606030804020204" pitchFamily="34" charset="0"/>
              </a:rPr>
              <a:t> </a:t>
            </a:r>
            <a:r>
              <a:rPr lang="de-DE" sz="1200" dirty="0" err="1">
                <a:latin typeface="DejaVu Sans Condensed" panose="020B0606030804020204" pitchFamily="34" charset="0"/>
              </a:rPr>
              <a:t>with</a:t>
            </a:r>
            <a:r>
              <a:rPr lang="de-DE" sz="1200" dirty="0">
                <a:latin typeface="DejaVu Sans Condensed" panose="020B0606030804020204" pitchFamily="34" charset="0"/>
              </a:rPr>
              <a:t> </a:t>
            </a:r>
            <a:r>
              <a:rPr lang="de-DE" sz="1200" dirty="0" err="1">
                <a:latin typeface="DejaVu Sans Condensed" panose="020B0606030804020204" pitchFamily="34" charset="0"/>
              </a:rPr>
              <a:t>permission</a:t>
            </a:r>
            <a:r>
              <a:rPr lang="de-DE" sz="1200" dirty="0">
                <a:latin typeface="DejaVu Sans Condensed" panose="020B0606030804020204" pitchFamily="34" charset="0"/>
              </a:rPr>
              <a:t>) </a:t>
            </a:r>
            <a:endParaRPr lang="de-DE" dirty="0"/>
          </a:p>
        </p:txBody>
      </p:sp>
      <p:pic>
        <p:nvPicPr>
          <p:cNvPr id="4" name="Grafik 3">
            <a:extLst>
              <a:ext uri="{FF2B5EF4-FFF2-40B4-BE49-F238E27FC236}">
                <a16:creationId xmlns:a16="http://schemas.microsoft.com/office/drawing/2014/main" id="{0BBEBF59-1815-8F4A-BAFC-5FA9758F73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481" y="951959"/>
            <a:ext cx="10360324" cy="4382041"/>
          </a:xfrm>
          <a:prstGeom prst="rect">
            <a:avLst/>
          </a:prstGeom>
        </p:spPr>
      </p:pic>
    </p:spTree>
    <p:extLst>
      <p:ext uri="{BB962C8B-B14F-4D97-AF65-F5344CB8AC3E}">
        <p14:creationId xmlns:p14="http://schemas.microsoft.com/office/powerpoint/2010/main" val="25205903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4D81CE-8162-6F42-9123-56D0D48844C1}"/>
              </a:ext>
            </a:extLst>
          </p:cNvPr>
          <p:cNvSpPr>
            <a:spLocks noGrp="1"/>
          </p:cNvSpPr>
          <p:nvPr>
            <p:ph type="title"/>
          </p:nvPr>
        </p:nvSpPr>
        <p:spPr>
          <a:xfrm>
            <a:off x="896644" y="488275"/>
            <a:ext cx="10398711" cy="1325563"/>
          </a:xfrm>
        </p:spPr>
        <p:txBody>
          <a:bodyPr/>
          <a:lstStyle/>
          <a:p>
            <a:pPr algn="ctr"/>
            <a:br>
              <a:rPr lang="de-DE" dirty="0"/>
            </a:br>
            <a:r>
              <a:rPr lang="de-DE" dirty="0"/>
              <a:t>Pinterest Nutzer vs. Google Nutzer</a:t>
            </a:r>
          </a:p>
        </p:txBody>
      </p:sp>
      <p:sp>
        <p:nvSpPr>
          <p:cNvPr id="3" name="Inhaltsplatzhalter 2">
            <a:extLst>
              <a:ext uri="{FF2B5EF4-FFF2-40B4-BE49-F238E27FC236}">
                <a16:creationId xmlns:a16="http://schemas.microsoft.com/office/drawing/2014/main" id="{334C97E7-AE58-794A-B2D9-83C874D21BBC}"/>
              </a:ext>
            </a:extLst>
          </p:cNvPr>
          <p:cNvSpPr>
            <a:spLocks noGrp="1"/>
          </p:cNvSpPr>
          <p:nvPr>
            <p:ph sz="half" idx="1"/>
          </p:nvPr>
        </p:nvSpPr>
        <p:spPr>
          <a:xfrm>
            <a:off x="1304925" y="2037524"/>
            <a:ext cx="3932583" cy="2782951"/>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Suchvorgänge geschehen oft ohne bestimmtes Ziel</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Nutzungsintention ist meistens viel breiter</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Oft keine explizite Idee oder Produkt vor Augen</a:t>
            </a:r>
          </a:p>
        </p:txBody>
      </p:sp>
      <p:sp>
        <p:nvSpPr>
          <p:cNvPr id="4" name="Inhaltsplatzhalter 3">
            <a:extLst>
              <a:ext uri="{FF2B5EF4-FFF2-40B4-BE49-F238E27FC236}">
                <a16:creationId xmlns:a16="http://schemas.microsoft.com/office/drawing/2014/main" id="{3D2D5BB1-C477-A549-A4CE-96FEEF9D57F5}"/>
              </a:ext>
            </a:extLst>
          </p:cNvPr>
          <p:cNvSpPr>
            <a:spLocks noGrp="1"/>
          </p:cNvSpPr>
          <p:nvPr>
            <p:ph sz="half" idx="2"/>
          </p:nvPr>
        </p:nvSpPr>
        <p:spPr>
          <a:xfrm>
            <a:off x="5836104" y="2037524"/>
            <a:ext cx="5181600" cy="3569335"/>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Suchintention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„Go“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(Navigationssuche)</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Suchintention</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Know</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(Informationssuche)</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Suchintention</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„Do“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(transaktionale Suche)</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Alle Suchvorgänge mit bestimmten Ziel</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p:txBody>
      </p:sp>
      <p:sp>
        <p:nvSpPr>
          <p:cNvPr id="5" name="Textfeld 4">
            <a:extLst>
              <a:ext uri="{FF2B5EF4-FFF2-40B4-BE49-F238E27FC236}">
                <a16:creationId xmlns:a16="http://schemas.microsoft.com/office/drawing/2014/main" id="{623F3D02-29E6-EA49-AFD3-3AA2DBD5A459}"/>
              </a:ext>
            </a:extLst>
          </p:cNvPr>
          <p:cNvSpPr txBox="1"/>
          <p:nvPr/>
        </p:nvSpPr>
        <p:spPr>
          <a:xfrm>
            <a:off x="2078795" y="5489573"/>
            <a:ext cx="1882247" cy="830997"/>
          </a:xfrm>
          <a:prstGeom prst="rect">
            <a:avLst/>
          </a:prstGeom>
          <a:noFill/>
        </p:spPr>
        <p:txBody>
          <a:bodyPr wrap="none" rtlCol="0">
            <a:spAutoFit/>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Inspiration</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p:txBody>
      </p:sp>
      <p:sp>
        <p:nvSpPr>
          <p:cNvPr id="6" name="Textfeld 5">
            <a:extLst>
              <a:ext uri="{FF2B5EF4-FFF2-40B4-BE49-F238E27FC236}">
                <a16:creationId xmlns:a16="http://schemas.microsoft.com/office/drawing/2014/main" id="{4283DEC9-164C-BB48-935C-A86611C1E0FF}"/>
              </a:ext>
            </a:extLst>
          </p:cNvPr>
          <p:cNvSpPr txBox="1"/>
          <p:nvPr/>
        </p:nvSpPr>
        <p:spPr>
          <a:xfrm>
            <a:off x="6831971" y="5476111"/>
            <a:ext cx="2023311" cy="461665"/>
          </a:xfrm>
          <a:prstGeom prst="rect">
            <a:avLst/>
          </a:prstGeom>
          <a:noFill/>
        </p:spPr>
        <p:txBody>
          <a:bodyPr wrap="none" rtlCol="0">
            <a:spAutoFit/>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Information</a:t>
            </a:r>
          </a:p>
        </p:txBody>
      </p:sp>
    </p:spTree>
    <p:extLst>
      <p:ext uri="{BB962C8B-B14F-4D97-AF65-F5344CB8AC3E}">
        <p14:creationId xmlns:p14="http://schemas.microsoft.com/office/powerpoint/2010/main" val="39814654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2888524"/>
            <a:ext cx="9144000" cy="1080952"/>
          </a:xfrm>
        </p:spPr>
        <p:txBody>
          <a:bodyPr/>
          <a:lstStyle/>
          <a:p>
            <a:r>
              <a:rPr lang="de-DE" dirty="0"/>
              <a:t>4. Pinterest für </a:t>
            </a:r>
            <a:br>
              <a:rPr lang="de-DE" dirty="0"/>
            </a:br>
            <a:r>
              <a:rPr lang="de-DE" dirty="0"/>
              <a:t>Unternehmen</a:t>
            </a:r>
          </a:p>
        </p:txBody>
      </p:sp>
    </p:spTree>
    <p:extLst>
      <p:ext uri="{BB962C8B-B14F-4D97-AF65-F5344CB8AC3E}">
        <p14:creationId xmlns:p14="http://schemas.microsoft.com/office/powerpoint/2010/main" val="1265240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3EDA90-E040-DC43-BBAA-088E862581F5}"/>
              </a:ext>
            </a:extLst>
          </p:cNvPr>
          <p:cNvSpPr>
            <a:spLocks noGrp="1"/>
          </p:cNvSpPr>
          <p:nvPr>
            <p:ph type="title"/>
          </p:nvPr>
        </p:nvSpPr>
        <p:spPr>
          <a:xfrm>
            <a:off x="479425" y="804068"/>
            <a:ext cx="10515600" cy="2852737"/>
          </a:xfrm>
        </p:spPr>
        <p:txBody>
          <a:bodyPr/>
          <a:lstStyle/>
          <a:p>
            <a:pPr algn="ctr"/>
            <a:r>
              <a:rPr lang="de-DE" dirty="0"/>
              <a:t>Customer Journey</a:t>
            </a:r>
          </a:p>
        </p:txBody>
      </p:sp>
    </p:spTree>
    <p:extLst>
      <p:ext uri="{BB962C8B-B14F-4D97-AF65-F5344CB8AC3E}">
        <p14:creationId xmlns:p14="http://schemas.microsoft.com/office/powerpoint/2010/main" val="1971357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8200" y="1055232"/>
            <a:ext cx="10515600" cy="2852737"/>
          </a:xfrm>
        </p:spPr>
        <p:txBody>
          <a:bodyPr/>
          <a:lstStyle/>
          <a:p>
            <a:pPr algn="ctr"/>
            <a:r>
              <a:rPr lang="de-DE" dirty="0"/>
              <a:t>Die Zielgruppe </a:t>
            </a:r>
            <a:br>
              <a:rPr lang="de-DE" dirty="0"/>
            </a:br>
            <a:r>
              <a:rPr lang="de-DE" dirty="0"/>
              <a:t>auf Pinterest</a:t>
            </a:r>
          </a:p>
        </p:txBody>
      </p:sp>
    </p:spTree>
    <p:extLst>
      <p:ext uri="{BB962C8B-B14F-4D97-AF65-F5344CB8AC3E}">
        <p14:creationId xmlns:p14="http://schemas.microsoft.com/office/powerpoint/2010/main" val="1155592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74062"/>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Abb.11: </a:t>
            </a:r>
            <a:r>
              <a:rPr lang="de-DE" sz="1200" dirty="0">
                <a:latin typeface="DejaVu Sans Condensed" panose="020B0606030804020204" pitchFamily="34" charset="0"/>
              </a:rPr>
              <a:t>Monatlich aktive Nutzer auf Pinterest in Millionen </a:t>
            </a:r>
            <a:br>
              <a:rPr lang="de-DE" sz="1200" dirty="0">
                <a:latin typeface="DejaVu Sans Condensed" panose="020B0606030804020204" pitchFamily="34" charset="0"/>
              </a:rPr>
            </a:br>
            <a:r>
              <a:rPr lang="de-DE" sz="1200" dirty="0">
                <a:latin typeface="DejaVu Sans Condensed" panose="020B0606030804020204" pitchFamily="34" charset="0"/>
              </a:rPr>
              <a:t>(Quelle: Eigene Darstellung nach Investor.pinterestinc.com 2020) </a:t>
            </a:r>
          </a:p>
        </p:txBody>
      </p:sp>
      <p:pic>
        <p:nvPicPr>
          <p:cNvPr id="5" name="Grafik 4">
            <a:extLst>
              <a:ext uri="{FF2B5EF4-FFF2-40B4-BE49-F238E27FC236}">
                <a16:creationId xmlns:a16="http://schemas.microsoft.com/office/drawing/2014/main" id="{9CE91B61-5B66-F54E-B79F-7E7D884166A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618366" y="1153105"/>
            <a:ext cx="6955268" cy="3966392"/>
          </a:xfrm>
          <a:prstGeom prst="rect">
            <a:avLst/>
          </a:prstGeom>
          <a:noFill/>
          <a:ln>
            <a:noFill/>
          </a:ln>
        </p:spPr>
      </p:pic>
    </p:spTree>
    <p:extLst>
      <p:ext uri="{BB962C8B-B14F-4D97-AF65-F5344CB8AC3E}">
        <p14:creationId xmlns:p14="http://schemas.microsoft.com/office/powerpoint/2010/main" val="15486163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1850" y="1233488"/>
            <a:ext cx="10515600" cy="2852737"/>
          </a:xfrm>
        </p:spPr>
        <p:txBody>
          <a:bodyPr/>
          <a:lstStyle/>
          <a:p>
            <a:pPr algn="ctr"/>
            <a:r>
              <a:rPr lang="de-DE" dirty="0"/>
              <a:t>Pinterest für verschiedene Branchen</a:t>
            </a:r>
          </a:p>
        </p:txBody>
      </p:sp>
    </p:spTree>
    <p:extLst>
      <p:ext uri="{BB962C8B-B14F-4D97-AF65-F5344CB8AC3E}">
        <p14:creationId xmlns:p14="http://schemas.microsoft.com/office/powerpoint/2010/main" val="2760592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B0EC270-6617-6A4F-A226-57A9D6FA88F9}"/>
              </a:ext>
            </a:extLst>
          </p:cNvPr>
          <p:cNvSpPr>
            <a:spLocks noGrp="1"/>
          </p:cNvSpPr>
          <p:nvPr>
            <p:ph idx="1"/>
          </p:nvPr>
        </p:nvSpPr>
        <p:spPr>
          <a:xfrm>
            <a:off x="1538287" y="1235202"/>
            <a:ext cx="9115425" cy="4732211"/>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34 große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Interessens-Kategorien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auf Pinterest + weitere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Nischen-Themen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Deutsche Pinterest-Nutzer merken täglich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3,5 Millionen Pins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Großteil der Pins stammt von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Publishern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Aktuell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wenig Konkurrenz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für professionelle Inhalte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Nur 25%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der weltweiten Unternehmen besitzen ein Pinterest-Konto</a:t>
            </a:r>
          </a:p>
        </p:txBody>
      </p:sp>
    </p:spTree>
    <p:extLst>
      <p:ext uri="{BB962C8B-B14F-4D97-AF65-F5344CB8AC3E}">
        <p14:creationId xmlns:p14="http://schemas.microsoft.com/office/powerpoint/2010/main" val="12059556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8200" y="1442853"/>
            <a:ext cx="10515600" cy="2852737"/>
          </a:xfrm>
        </p:spPr>
        <p:txBody>
          <a:bodyPr/>
          <a:lstStyle/>
          <a:p>
            <a:pPr algn="ctr"/>
            <a:r>
              <a:rPr lang="de-DE" dirty="0"/>
              <a:t>Organischer Traffic-Bringer </a:t>
            </a:r>
            <a:br>
              <a:rPr lang="de-DE" dirty="0"/>
            </a:br>
            <a:r>
              <a:rPr lang="de-DE" dirty="0"/>
              <a:t>mit langlebigen Inhalten</a:t>
            </a:r>
          </a:p>
        </p:txBody>
      </p:sp>
    </p:spTree>
    <p:extLst>
      <p:ext uri="{BB962C8B-B14F-4D97-AF65-F5344CB8AC3E}">
        <p14:creationId xmlns:p14="http://schemas.microsoft.com/office/powerpoint/2010/main" val="3160384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345173"/>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Abb.12: </a:t>
            </a:r>
            <a:r>
              <a:rPr lang="de-DE" sz="1200" dirty="0">
                <a:latin typeface="DejaVu Sans Condensed" panose="020B0606030804020204" pitchFamily="34" charset="0"/>
              </a:rPr>
              <a:t>Symbolische Darstellung der Halbwertszeiten von Inhalten auf den Plattformen Twitter, Facebook und Pinterest </a:t>
            </a:r>
            <a:br>
              <a:rPr lang="de-DE" sz="1200" dirty="0">
                <a:latin typeface="DejaVu Sans Condensed" panose="020B0606030804020204" pitchFamily="34" charset="0"/>
              </a:rPr>
            </a:br>
            <a:r>
              <a:rPr lang="de-DE" sz="1200" dirty="0">
                <a:latin typeface="DejaVu Sans Condensed" panose="020B0606030804020204" pitchFamily="34" charset="0"/>
              </a:rPr>
              <a:t>(Quelle: Eigene Darstellung nach Grabs/</a:t>
            </a:r>
            <a:r>
              <a:rPr lang="de-DE" sz="1200" dirty="0" err="1">
                <a:latin typeface="DejaVu Sans Condensed" panose="020B0606030804020204" pitchFamily="34" charset="0"/>
              </a:rPr>
              <a:t>Bannour</a:t>
            </a:r>
            <a:r>
              <a:rPr lang="de-DE" sz="1200" dirty="0">
                <a:latin typeface="DejaVu Sans Condensed" panose="020B0606030804020204" pitchFamily="34" charset="0"/>
              </a:rPr>
              <a:t>/Vogl 2018, S. 326) </a:t>
            </a:r>
          </a:p>
        </p:txBody>
      </p:sp>
      <p:pic>
        <p:nvPicPr>
          <p:cNvPr id="3" name="Grafik 2">
            <a:extLst>
              <a:ext uri="{FF2B5EF4-FFF2-40B4-BE49-F238E27FC236}">
                <a16:creationId xmlns:a16="http://schemas.microsoft.com/office/drawing/2014/main" id="{F20C69D3-041D-2B41-B8E9-2FA6B7550B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4369" y="942011"/>
            <a:ext cx="6363262" cy="4144339"/>
          </a:xfrm>
          <a:prstGeom prst="rect">
            <a:avLst/>
          </a:prstGeom>
        </p:spPr>
      </p:pic>
    </p:spTree>
    <p:extLst>
      <p:ext uri="{BB962C8B-B14F-4D97-AF65-F5344CB8AC3E}">
        <p14:creationId xmlns:p14="http://schemas.microsoft.com/office/powerpoint/2010/main" val="6367698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8200" y="1346678"/>
            <a:ext cx="10515600" cy="2852737"/>
          </a:xfrm>
        </p:spPr>
        <p:txBody>
          <a:bodyPr/>
          <a:lstStyle/>
          <a:p>
            <a:pPr algn="ctr"/>
            <a:r>
              <a:rPr lang="de-DE" dirty="0"/>
              <a:t>Touchpoint in der </a:t>
            </a:r>
            <a:br>
              <a:rPr lang="de-DE" dirty="0"/>
            </a:br>
            <a:r>
              <a:rPr lang="de-DE" dirty="0"/>
              <a:t>Customer Journey</a:t>
            </a:r>
          </a:p>
        </p:txBody>
      </p:sp>
    </p:spTree>
    <p:extLst>
      <p:ext uri="{BB962C8B-B14F-4D97-AF65-F5344CB8AC3E}">
        <p14:creationId xmlns:p14="http://schemas.microsoft.com/office/powerpoint/2010/main" val="2619847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279EF06-03DD-754F-983C-9ED2E48654F2}"/>
              </a:ext>
            </a:extLst>
          </p:cNvPr>
          <p:cNvSpPr>
            <a:spLocks noGrp="1"/>
          </p:cNvSpPr>
          <p:nvPr>
            <p:ph idx="4294967295"/>
          </p:nvPr>
        </p:nvSpPr>
        <p:spPr>
          <a:xfrm>
            <a:off x="1855433" y="2219698"/>
            <a:ext cx="8693070" cy="2418604"/>
          </a:xfrm>
          <a:prstGeom prst="rect">
            <a:avLst/>
          </a:prstGeom>
        </p:spPr>
        <p:txBody>
          <a:bodyPr/>
          <a:lstStyle/>
          <a:p>
            <a:pPr marL="0" indent="0" algn="just">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Spricht man in Bezug auf die Customer Journey von einem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Touchpoint</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sind damit die Berührungs- oder Kontaktpunkte gemeint, bei denen eine Interaktion zwischen einem potentiellen Kunden und einem Unternehmen stattfindet. Diese Touchpoints können offline (z.B. eine Filiale, Plakatwerbung) oder online (z.B. Website, Newsletter, Ads) sein. </a:t>
            </a:r>
          </a:p>
        </p:txBody>
      </p:sp>
      <p:sp>
        <p:nvSpPr>
          <p:cNvPr id="6" name="Textfeld 5">
            <a:extLst>
              <a:ext uri="{FF2B5EF4-FFF2-40B4-BE49-F238E27FC236}">
                <a16:creationId xmlns:a16="http://schemas.microsoft.com/office/drawing/2014/main" id="{B80F8982-634B-7B49-8162-1D662E68BD38}"/>
              </a:ext>
            </a:extLst>
          </p:cNvPr>
          <p:cNvSpPr txBox="1"/>
          <p:nvPr/>
        </p:nvSpPr>
        <p:spPr>
          <a:xfrm>
            <a:off x="1354127" y="2652590"/>
            <a:ext cx="506870" cy="923330"/>
          </a:xfrm>
          <a:prstGeom prst="rect">
            <a:avLst/>
          </a:prstGeom>
          <a:noFill/>
        </p:spPr>
        <p:txBody>
          <a:bodyPr wrap="non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37595649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553062"/>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Abb.13: </a:t>
            </a:r>
            <a:r>
              <a:rPr lang="de-DE" sz="1200" dirty="0">
                <a:latin typeface="DejaVu Sans Condensed" panose="020B0606030804020204" pitchFamily="34" charset="0"/>
              </a:rPr>
              <a:t>Customer Journey mit beispielhaften Touchpoints </a:t>
            </a:r>
            <a:br>
              <a:rPr lang="de-DE" sz="1200" dirty="0">
                <a:latin typeface="DejaVu Sans Condensed" panose="020B0606030804020204" pitchFamily="34" charset="0"/>
              </a:rPr>
            </a:br>
            <a:r>
              <a:rPr lang="de-DE" sz="1200" dirty="0">
                <a:latin typeface="DejaVu Sans Condensed" panose="020B0606030804020204" pitchFamily="34" charset="0"/>
              </a:rPr>
              <a:t>(Quelle: Eigene Darstellung nach Hagen/Münzer 2019 S. 57ff, </a:t>
            </a:r>
            <a:r>
              <a:rPr lang="de-DE" sz="1200" dirty="0" err="1">
                <a:latin typeface="DejaVu Sans Condensed" panose="020B0606030804020204" pitchFamily="34" charset="0"/>
              </a:rPr>
              <a:t>Ryte.com</a:t>
            </a:r>
            <a:r>
              <a:rPr lang="de-DE" sz="1200" dirty="0">
                <a:latin typeface="DejaVu Sans Condensed" panose="020B0606030804020204" pitchFamily="34" charset="0"/>
              </a:rPr>
              <a:t> (c) 2019) </a:t>
            </a:r>
          </a:p>
        </p:txBody>
      </p:sp>
      <p:pic>
        <p:nvPicPr>
          <p:cNvPr id="4" name="Grafik 3">
            <a:extLst>
              <a:ext uri="{FF2B5EF4-FFF2-40B4-BE49-F238E27FC236}">
                <a16:creationId xmlns:a16="http://schemas.microsoft.com/office/drawing/2014/main" id="{13BE00BD-734C-444E-B783-89A8702DD49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31485" y="1074105"/>
            <a:ext cx="7529030" cy="4194745"/>
          </a:xfrm>
          <a:prstGeom prst="rect">
            <a:avLst/>
          </a:prstGeom>
          <a:noFill/>
          <a:ln>
            <a:noFill/>
          </a:ln>
        </p:spPr>
      </p:pic>
    </p:spTree>
    <p:extLst>
      <p:ext uri="{BB962C8B-B14F-4D97-AF65-F5344CB8AC3E}">
        <p14:creationId xmlns:p14="http://schemas.microsoft.com/office/powerpoint/2010/main" val="2762454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65064"/>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Abb.14:</a:t>
            </a:r>
            <a:r>
              <a:rPr lang="de-DE" sz="1200" dirty="0">
                <a:latin typeface="DejaVu Sans Condensed" panose="020B0606030804020204" pitchFamily="34" charset="0"/>
              </a:rPr>
              <a:t> Pinterest kann in jeder Phase der Customer Journey Touchpoint sein </a:t>
            </a:r>
            <a:br>
              <a:rPr lang="de-DE" sz="1200" dirty="0">
                <a:latin typeface="DejaVu Sans Condensed" panose="020B0606030804020204" pitchFamily="34" charset="0"/>
              </a:rPr>
            </a:br>
            <a:r>
              <a:rPr lang="de-DE" sz="1200" dirty="0">
                <a:latin typeface="DejaVu Sans Condensed" panose="020B0606030804020204" pitchFamily="34" charset="0"/>
              </a:rPr>
              <a:t>(Quelle: Eigene Darstellung) </a:t>
            </a:r>
          </a:p>
        </p:txBody>
      </p:sp>
      <p:pic>
        <p:nvPicPr>
          <p:cNvPr id="5" name="Grafik 4">
            <a:extLst>
              <a:ext uri="{FF2B5EF4-FFF2-40B4-BE49-F238E27FC236}">
                <a16:creationId xmlns:a16="http://schemas.microsoft.com/office/drawing/2014/main" id="{39C656C3-2056-8B41-928C-73D4F1B5CB7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21047" y="1392936"/>
            <a:ext cx="7949906" cy="3364992"/>
          </a:xfrm>
          <a:prstGeom prst="rect">
            <a:avLst/>
          </a:prstGeom>
          <a:noFill/>
          <a:ln>
            <a:noFill/>
          </a:ln>
        </p:spPr>
      </p:pic>
    </p:spTree>
    <p:extLst>
      <p:ext uri="{BB962C8B-B14F-4D97-AF65-F5344CB8AC3E}">
        <p14:creationId xmlns:p14="http://schemas.microsoft.com/office/powerpoint/2010/main" val="772840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464814" y="5676835"/>
            <a:ext cx="6356925" cy="369332"/>
          </a:xfrm>
          <a:prstGeom prst="rect">
            <a:avLst/>
          </a:prstGeom>
          <a:noFill/>
        </p:spPr>
        <p:txBody>
          <a:bodyPr wrap="square" rtlCol="0">
            <a:spAutoFit/>
          </a:bodyPr>
          <a:lstStyle/>
          <a:p>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 </a:t>
            </a:r>
            <a:r>
              <a:rPr lang="de-DE" sz="1200" dirty="0">
                <a:latin typeface="DejaVu Sans Condensed" panose="020B0606030804020204" pitchFamily="34" charset="0"/>
              </a:rPr>
              <a:t>Phasen der Customer Journey (Quelle: Eigene Darstellung)</a:t>
            </a:r>
            <a:r>
              <a:rPr lang="de-DE" dirty="0"/>
              <a:t> </a:t>
            </a:r>
          </a:p>
        </p:txBody>
      </p:sp>
      <p:pic>
        <p:nvPicPr>
          <p:cNvPr id="4" name="Grafik 3">
            <a:extLst>
              <a:ext uri="{FF2B5EF4-FFF2-40B4-BE49-F238E27FC236}">
                <a16:creationId xmlns:a16="http://schemas.microsoft.com/office/drawing/2014/main" id="{79EA8BC5-46AB-E043-9C05-B31D92026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48" y="1859867"/>
            <a:ext cx="11311303" cy="758300"/>
          </a:xfrm>
          <a:prstGeom prst="rect">
            <a:avLst/>
          </a:prstGeom>
        </p:spPr>
      </p:pic>
      <p:sp>
        <p:nvSpPr>
          <p:cNvPr id="6" name="Textfeld 5">
            <a:extLst>
              <a:ext uri="{FF2B5EF4-FFF2-40B4-BE49-F238E27FC236}">
                <a16:creationId xmlns:a16="http://schemas.microsoft.com/office/drawing/2014/main" id="{3AB65C24-7EF7-9941-8670-211439545947}"/>
              </a:ext>
            </a:extLst>
          </p:cNvPr>
          <p:cNvSpPr txBox="1"/>
          <p:nvPr/>
        </p:nvSpPr>
        <p:spPr>
          <a:xfrm>
            <a:off x="1757779" y="3424226"/>
            <a:ext cx="8900696" cy="1938992"/>
          </a:xfrm>
          <a:prstGeom prst="rect">
            <a:avLst/>
          </a:prstGeom>
          <a:noFill/>
        </p:spPr>
        <p:txBody>
          <a:bodyPr wrap="square" rtlCol="0">
            <a:spAutoFit/>
          </a:bodyPr>
          <a:lstStyle/>
          <a:p>
            <a:pPr algn="just"/>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Die </a:t>
            </a:r>
            <a:r>
              <a:rPr lang="de-DE" sz="2000" b="1" dirty="0">
                <a:latin typeface="DejaVu Sans Condensed" panose="020B0606030804020204" pitchFamily="34" charset="0"/>
                <a:ea typeface="DejaVu Sans Condensed" panose="020B0606030804020204" pitchFamily="34" charset="0"/>
                <a:cs typeface="DejaVu Sans Condensed" panose="020B0606030804020204" pitchFamily="34" charset="0"/>
              </a:rPr>
              <a:t>Customer Journey </a:t>
            </a:r>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beschreibt den Weg, den Konsumenten vom ersten Kontakt mit einer Marke oder einem Produkt bis zur Kaufentscheidung gehen. Dabei durchlaufen sie die Phasen Awareness, </a:t>
            </a:r>
            <a:r>
              <a:rPr lang="de-DE" sz="2000" dirty="0" err="1">
                <a:latin typeface="DejaVu Sans Condensed" panose="020B0606030804020204" pitchFamily="34" charset="0"/>
                <a:ea typeface="DejaVu Sans Condensed" panose="020B0606030804020204" pitchFamily="34" charset="0"/>
                <a:cs typeface="DejaVu Sans Condensed" panose="020B0606030804020204" pitchFamily="34" charset="0"/>
              </a:rPr>
              <a:t>Consideration</a:t>
            </a:r>
            <a:r>
              <a:rPr lang="de-DE" sz="2000" dirty="0">
                <a:latin typeface="DejaVu Sans Condensed" panose="020B0606030804020204" pitchFamily="34" charset="0"/>
                <a:ea typeface="DejaVu Sans Condensed" panose="020B0606030804020204" pitchFamily="34" charset="0"/>
                <a:cs typeface="DejaVu Sans Condensed" panose="020B0606030804020204" pitchFamily="34" charset="0"/>
              </a:rPr>
              <a:t> &amp; Purchase und passieren verschiedene Berührungspunkte (Touchpoints) mit dem Produkt oder der Marke auf unterschiedlichen Kanälen bevor es zum Kaufabschluss kommt.</a:t>
            </a:r>
          </a:p>
        </p:txBody>
      </p:sp>
      <p:sp>
        <p:nvSpPr>
          <p:cNvPr id="8" name="Textfeld 7">
            <a:extLst>
              <a:ext uri="{FF2B5EF4-FFF2-40B4-BE49-F238E27FC236}">
                <a16:creationId xmlns:a16="http://schemas.microsoft.com/office/drawing/2014/main" id="{44E15588-C9CB-F24E-ADD3-001B0B0B6405}"/>
              </a:ext>
            </a:extLst>
          </p:cNvPr>
          <p:cNvSpPr txBox="1"/>
          <p:nvPr/>
        </p:nvSpPr>
        <p:spPr>
          <a:xfrm>
            <a:off x="1269580" y="3673762"/>
            <a:ext cx="488199" cy="946169"/>
          </a:xfrm>
          <a:prstGeom prst="rect">
            <a:avLst/>
          </a:prstGeom>
          <a:noFill/>
        </p:spPr>
        <p:txBody>
          <a:bodyPr wrap="squar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272979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08B523F3-CE39-5A4B-89C6-1B3C07D0811D}"/>
              </a:ext>
            </a:extLst>
          </p:cNvPr>
          <p:cNvSpPr>
            <a:spLocks noGrp="1" noChangeArrowheads="1"/>
          </p:cNvSpPr>
          <p:nvPr>
            <p:ph idx="1"/>
          </p:nvPr>
        </p:nvSpPr>
        <p:spPr bwMode="auto">
          <a:xfrm>
            <a:off x="1940433" y="2109517"/>
            <a:ext cx="831113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44463" algn="l"/>
              </a:tabLst>
              <a:defRPr>
                <a:solidFill>
                  <a:schemeClr val="tx1"/>
                </a:solidFill>
                <a:latin typeface="Arial" panose="020B0604020202020204" pitchFamily="34" charset="0"/>
              </a:defRPr>
            </a:lvl1pPr>
            <a:lvl2pPr eaLnBrk="0" fontAlgn="base" hangingPunct="0">
              <a:spcBef>
                <a:spcPct val="0"/>
              </a:spcBef>
              <a:spcAft>
                <a:spcPct val="0"/>
              </a:spcAft>
              <a:tabLst>
                <a:tab pos="144463" algn="l"/>
              </a:tabLst>
              <a:defRPr>
                <a:solidFill>
                  <a:schemeClr val="tx1"/>
                </a:solidFill>
                <a:latin typeface="Arial" panose="020B0604020202020204" pitchFamily="34" charset="0"/>
              </a:defRPr>
            </a:lvl2pPr>
            <a:lvl3pPr eaLnBrk="0" fontAlgn="base" hangingPunct="0">
              <a:spcBef>
                <a:spcPct val="0"/>
              </a:spcBef>
              <a:spcAft>
                <a:spcPct val="0"/>
              </a:spcAft>
              <a:tabLst>
                <a:tab pos="144463" algn="l"/>
              </a:tabLst>
              <a:defRPr>
                <a:solidFill>
                  <a:schemeClr val="tx1"/>
                </a:solidFill>
                <a:latin typeface="Arial" panose="020B0604020202020204" pitchFamily="34" charset="0"/>
              </a:defRPr>
            </a:lvl3pPr>
            <a:lvl4pPr eaLnBrk="0" fontAlgn="base" hangingPunct="0">
              <a:spcBef>
                <a:spcPct val="0"/>
              </a:spcBef>
              <a:spcAft>
                <a:spcPct val="0"/>
              </a:spcAft>
              <a:tabLst>
                <a:tab pos="144463" algn="l"/>
              </a:tabLst>
              <a:defRPr>
                <a:solidFill>
                  <a:schemeClr val="tx1"/>
                </a:solidFill>
                <a:latin typeface="Arial" panose="020B0604020202020204" pitchFamily="34" charset="0"/>
              </a:defRPr>
            </a:lvl4pPr>
            <a:lvl5pPr eaLnBrk="0" fontAlgn="base" hangingPunct="0">
              <a:spcBef>
                <a:spcPct val="0"/>
              </a:spcBef>
              <a:spcAft>
                <a:spcPct val="0"/>
              </a:spcAft>
              <a:tabLst>
                <a:tab pos="144463" algn="l"/>
              </a:tabLst>
              <a:defRPr>
                <a:solidFill>
                  <a:schemeClr val="tx1"/>
                </a:solidFill>
                <a:latin typeface="Arial" panose="020B0604020202020204" pitchFamily="34" charset="0"/>
              </a:defRPr>
            </a:lvl5pPr>
            <a:lvl6pPr eaLnBrk="0" fontAlgn="base" hangingPunct="0">
              <a:spcBef>
                <a:spcPct val="0"/>
              </a:spcBef>
              <a:spcAft>
                <a:spcPct val="0"/>
              </a:spcAft>
              <a:tabLst>
                <a:tab pos="144463" algn="l"/>
              </a:tabLst>
              <a:defRPr>
                <a:solidFill>
                  <a:schemeClr val="tx1"/>
                </a:solidFill>
                <a:latin typeface="Arial" panose="020B0604020202020204" pitchFamily="34" charset="0"/>
              </a:defRPr>
            </a:lvl6pPr>
            <a:lvl7pPr eaLnBrk="0" fontAlgn="base" hangingPunct="0">
              <a:spcBef>
                <a:spcPct val="0"/>
              </a:spcBef>
              <a:spcAft>
                <a:spcPct val="0"/>
              </a:spcAft>
              <a:tabLst>
                <a:tab pos="144463" algn="l"/>
              </a:tabLst>
              <a:defRPr>
                <a:solidFill>
                  <a:schemeClr val="tx1"/>
                </a:solidFill>
                <a:latin typeface="Arial" panose="020B0604020202020204" pitchFamily="34" charset="0"/>
              </a:defRPr>
            </a:lvl7pPr>
            <a:lvl8pPr eaLnBrk="0" fontAlgn="base" hangingPunct="0">
              <a:spcBef>
                <a:spcPct val="0"/>
              </a:spcBef>
              <a:spcAft>
                <a:spcPct val="0"/>
              </a:spcAft>
              <a:tabLst>
                <a:tab pos="144463" algn="l"/>
              </a:tabLst>
              <a:defRPr>
                <a:solidFill>
                  <a:schemeClr val="tx1"/>
                </a:solidFill>
                <a:latin typeface="Arial" panose="020B0604020202020204" pitchFamily="34" charset="0"/>
              </a:defRPr>
            </a:lvl8pPr>
            <a:lvl9pPr eaLnBrk="0" fontAlgn="base" hangingPunct="0">
              <a:spcBef>
                <a:spcPct val="0"/>
              </a:spcBef>
              <a:spcAft>
                <a:spcPct val="0"/>
              </a:spcAft>
              <a:tabLst>
                <a:tab pos="144463"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Char char="•"/>
              <a:tabLst>
                <a:tab pos="144463" algn="l"/>
              </a:tabLst>
            </a:pP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kann in </a:t>
            </a:r>
            <a:r>
              <a:rPr lang="de-DE" alt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verschiedenen Phasen </a:t>
            </a: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der Customer Journey Touchpoint sein</a:t>
            </a:r>
          </a:p>
          <a:p>
            <a:pPr marL="0" marR="0" lvl="0" indent="0" algn="just" defTabSz="914400" rtl="0" eaLnBrk="0" fontAlgn="base" latinLnBrk="0" hangingPunct="0">
              <a:lnSpc>
                <a:spcPct val="100000"/>
              </a:lnSpc>
              <a:spcBef>
                <a:spcPct val="0"/>
              </a:spcBef>
              <a:spcAft>
                <a:spcPct val="0"/>
              </a:spcAft>
              <a:buClrTx/>
              <a:buSzTx/>
              <a:buNone/>
              <a:tabLst>
                <a:tab pos="144463" algn="l"/>
              </a:tabLst>
            </a:pPr>
            <a:endPar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marR="0" lvl="0" indent="0" algn="just" defTabSz="914400" rtl="0" eaLnBrk="0" fontAlgn="base" latinLnBrk="0" hangingPunct="0">
              <a:lnSpc>
                <a:spcPct val="100000"/>
              </a:lnSpc>
              <a:spcBef>
                <a:spcPct val="0"/>
              </a:spcBef>
              <a:spcAft>
                <a:spcPct val="0"/>
              </a:spcAft>
              <a:buClrTx/>
              <a:buSzTx/>
              <a:buNone/>
              <a:tabLst>
                <a:tab pos="144463" algn="l"/>
              </a:tabLst>
            </a:pPr>
            <a:endPar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144463" algn="l"/>
              </a:tabLst>
            </a:pP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Eine </a:t>
            </a:r>
            <a:r>
              <a:rPr lang="de-DE" alt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gesamte Customer Journey </a:t>
            </a: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kann in Pinterest ablaufen</a:t>
            </a:r>
          </a:p>
        </p:txBody>
      </p:sp>
    </p:spTree>
    <p:extLst>
      <p:ext uri="{BB962C8B-B14F-4D97-AF65-F5344CB8AC3E}">
        <p14:creationId xmlns:p14="http://schemas.microsoft.com/office/powerpoint/2010/main" val="42122695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83173D-FEF1-C64B-A9BB-8C113CEEFDFA}"/>
              </a:ext>
            </a:extLst>
          </p:cNvPr>
          <p:cNvSpPr>
            <a:spLocks noGrp="1"/>
          </p:cNvSpPr>
          <p:nvPr>
            <p:ph type="title"/>
          </p:nvPr>
        </p:nvSpPr>
        <p:spPr>
          <a:xfrm>
            <a:off x="838200" y="1321155"/>
            <a:ext cx="10515600" cy="2852737"/>
          </a:xfrm>
        </p:spPr>
        <p:txBody>
          <a:bodyPr/>
          <a:lstStyle/>
          <a:p>
            <a:pPr algn="ctr"/>
            <a:r>
              <a:rPr lang="de-DE" dirty="0"/>
              <a:t>Content-Marketing </a:t>
            </a:r>
            <a:br>
              <a:rPr lang="de-DE" dirty="0"/>
            </a:br>
            <a:r>
              <a:rPr lang="de-DE" dirty="0"/>
              <a:t>und E-Commerce</a:t>
            </a:r>
          </a:p>
        </p:txBody>
      </p:sp>
    </p:spTree>
    <p:extLst>
      <p:ext uri="{BB962C8B-B14F-4D97-AF65-F5344CB8AC3E}">
        <p14:creationId xmlns:p14="http://schemas.microsoft.com/office/powerpoint/2010/main" val="40682462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a:extLst>
              <a:ext uri="{FF2B5EF4-FFF2-40B4-BE49-F238E27FC236}">
                <a16:creationId xmlns:a16="http://schemas.microsoft.com/office/drawing/2014/main" id="{211C00B2-5716-8D44-8461-0E361CD0EF5A}"/>
              </a:ext>
            </a:extLst>
          </p:cNvPr>
          <p:cNvSpPr>
            <a:spLocks noGrp="1"/>
          </p:cNvSpPr>
          <p:nvPr>
            <p:ph idx="1"/>
          </p:nvPr>
        </p:nvSpPr>
        <p:spPr>
          <a:xfrm>
            <a:off x="1855433" y="1549862"/>
            <a:ext cx="8720784"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Nutzungsintentionen der Pinterest-Nutzer: </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Stöbern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Recherchieren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Kaufen</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Kreative Möglichkeiten Inhalte für die visuelle Suchmaschine umzusetzen</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Pin-Formate und Tools in Pinterest</a:t>
            </a:r>
          </a:p>
          <a:p>
            <a:endParaRPr lang="de-DE" dirty="0"/>
          </a:p>
        </p:txBody>
      </p:sp>
    </p:spTree>
    <p:extLst>
      <p:ext uri="{BB962C8B-B14F-4D97-AF65-F5344CB8AC3E}">
        <p14:creationId xmlns:p14="http://schemas.microsoft.com/office/powerpoint/2010/main" val="22712404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B23FC316-0184-584C-ABE5-F1DAFA7D3670}"/>
              </a:ext>
            </a:extLst>
          </p:cNvPr>
          <p:cNvSpPr>
            <a:spLocks noGrp="1"/>
          </p:cNvSpPr>
          <p:nvPr>
            <p:ph idx="1"/>
          </p:nvPr>
        </p:nvSpPr>
        <p:spPr>
          <a:xfrm>
            <a:off x="1495424" y="1935289"/>
            <a:ext cx="9324975" cy="4092131"/>
          </a:xfrm>
        </p:spPr>
        <p:txBody>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Nachhaltiger Verbreitungskanal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für eigene Website-Inhalte</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70%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der Nutzer stöbern nicht nur, sondern suchen auf Pinterest aktiv nach Informationen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Bereitstellung von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Mehrwert</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steht im Vordergrund</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Owned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Earned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Paid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Content</a:t>
            </a:r>
          </a:p>
          <a:p>
            <a:endParaRPr lang="de-DE" dirty="0"/>
          </a:p>
        </p:txBody>
      </p:sp>
      <p:sp>
        <p:nvSpPr>
          <p:cNvPr id="5" name="Textfeld 4">
            <a:extLst>
              <a:ext uri="{FF2B5EF4-FFF2-40B4-BE49-F238E27FC236}">
                <a16:creationId xmlns:a16="http://schemas.microsoft.com/office/drawing/2014/main" id="{3FEB27B2-F244-2C4A-9F59-53F45AC6656E}"/>
              </a:ext>
            </a:extLst>
          </p:cNvPr>
          <p:cNvSpPr txBox="1"/>
          <p:nvPr/>
        </p:nvSpPr>
        <p:spPr>
          <a:xfrm>
            <a:off x="4046721" y="982980"/>
            <a:ext cx="4098558" cy="1261884"/>
          </a:xfrm>
          <a:prstGeom prst="rect">
            <a:avLst/>
          </a:prstGeom>
          <a:noFill/>
        </p:spPr>
        <p:txBody>
          <a:bodyPr wrap="none" rtlCol="0">
            <a:spAutoFit/>
          </a:bodyPr>
          <a:lstStyle/>
          <a:p>
            <a:r>
              <a:rPr lang="de-DE" sz="4000" dirty="0">
                <a:latin typeface="+mj-lt"/>
              </a:rPr>
              <a:t>Content Marketing</a:t>
            </a:r>
          </a:p>
          <a:p>
            <a:endParaRPr lang="de-DE" sz="3600" dirty="0"/>
          </a:p>
        </p:txBody>
      </p:sp>
    </p:spTree>
    <p:extLst>
      <p:ext uri="{BB962C8B-B14F-4D97-AF65-F5344CB8AC3E}">
        <p14:creationId xmlns:p14="http://schemas.microsoft.com/office/powerpoint/2010/main" val="25315585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B23FC316-0184-584C-ABE5-F1DAFA7D3670}"/>
              </a:ext>
            </a:extLst>
          </p:cNvPr>
          <p:cNvSpPr>
            <a:spLocks noGrp="1"/>
          </p:cNvSpPr>
          <p:nvPr>
            <p:ph idx="1"/>
          </p:nvPr>
        </p:nvSpPr>
        <p:spPr>
          <a:xfrm>
            <a:off x="1362075" y="1856232"/>
            <a:ext cx="9548812" cy="4092131"/>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 hat höchste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„Time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spent</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on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shopping</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31% der dort verbrachten Zeit</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83% der Pinterest-Nutzer werden durch Inhalte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zum Kauf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inspiriert (auf Instagram nur 46%)</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Nicht nur Plattform für geplante Käufe sondern auch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Impulskäufe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Nur 17,8%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der deutschen Online-Händler nutzen Pinterest</a:t>
            </a:r>
          </a:p>
          <a:p>
            <a:endParaRPr lang="de-DE" dirty="0"/>
          </a:p>
        </p:txBody>
      </p:sp>
      <p:sp>
        <p:nvSpPr>
          <p:cNvPr id="5" name="Textfeld 4">
            <a:extLst>
              <a:ext uri="{FF2B5EF4-FFF2-40B4-BE49-F238E27FC236}">
                <a16:creationId xmlns:a16="http://schemas.microsoft.com/office/drawing/2014/main" id="{3FEB27B2-F244-2C4A-9F59-53F45AC6656E}"/>
              </a:ext>
            </a:extLst>
          </p:cNvPr>
          <p:cNvSpPr txBox="1"/>
          <p:nvPr/>
        </p:nvSpPr>
        <p:spPr>
          <a:xfrm>
            <a:off x="4805421" y="909637"/>
            <a:ext cx="2581156" cy="1200329"/>
          </a:xfrm>
          <a:prstGeom prst="rect">
            <a:avLst/>
          </a:prstGeom>
          <a:noFill/>
        </p:spPr>
        <p:txBody>
          <a:bodyPr wrap="none" rtlCol="0">
            <a:spAutoFit/>
          </a:bodyPr>
          <a:lstStyle/>
          <a:p>
            <a:r>
              <a:rPr lang="de-DE" sz="3600" dirty="0">
                <a:latin typeface="+mj-lt"/>
              </a:rPr>
              <a:t>E-Commerce</a:t>
            </a:r>
          </a:p>
          <a:p>
            <a:endParaRPr lang="de-DE" sz="3600" dirty="0"/>
          </a:p>
        </p:txBody>
      </p:sp>
    </p:spTree>
    <p:extLst>
      <p:ext uri="{BB962C8B-B14F-4D97-AF65-F5344CB8AC3E}">
        <p14:creationId xmlns:p14="http://schemas.microsoft.com/office/powerpoint/2010/main" val="2249199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2817495"/>
            <a:ext cx="9144000" cy="1080952"/>
          </a:xfrm>
        </p:spPr>
        <p:txBody>
          <a:bodyPr/>
          <a:lstStyle/>
          <a:p>
            <a:r>
              <a:rPr lang="de-DE" dirty="0"/>
              <a:t>5. Pinterest Businessprofil richtig aufbauen</a:t>
            </a:r>
          </a:p>
        </p:txBody>
      </p:sp>
    </p:spTree>
    <p:extLst>
      <p:ext uri="{BB962C8B-B14F-4D97-AF65-F5344CB8AC3E}">
        <p14:creationId xmlns:p14="http://schemas.microsoft.com/office/powerpoint/2010/main" val="34059825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532662"/>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Abb.15: </a:t>
            </a:r>
            <a:r>
              <a:rPr lang="de-DE" sz="1200" dirty="0">
                <a:latin typeface="DejaVu Sans Condensed" panose="020B0606030804020204" pitchFamily="34" charset="0"/>
              </a:rPr>
              <a:t>Die Marke </a:t>
            </a:r>
            <a:r>
              <a:rPr lang="de-DE" sz="1200" dirty="0" err="1">
                <a:latin typeface="DejaVu Sans Condensed" panose="020B0606030804020204" pitchFamily="34" charset="0"/>
              </a:rPr>
              <a:t>Cat‘s</a:t>
            </a:r>
            <a:r>
              <a:rPr lang="de-DE" sz="1200" dirty="0">
                <a:latin typeface="DejaVu Sans Condensed" panose="020B0606030804020204" pitchFamily="34" charset="0"/>
              </a:rPr>
              <a:t> Best nutzt ihr Werbevideo als Header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catsbestde</a:t>
            </a:r>
            <a:r>
              <a:rPr lang="de-DE" sz="1200" dirty="0">
                <a:latin typeface="DejaVu Sans Condensed" panose="020B0606030804020204" pitchFamily="34" charset="0"/>
              </a:rPr>
              <a:t>/)</a:t>
            </a:r>
          </a:p>
        </p:txBody>
      </p:sp>
      <p:pic>
        <p:nvPicPr>
          <p:cNvPr id="4" name="Grafik 3">
            <a:extLst>
              <a:ext uri="{FF2B5EF4-FFF2-40B4-BE49-F238E27FC236}">
                <a16:creationId xmlns:a16="http://schemas.microsoft.com/office/drawing/2014/main" id="{41366323-B577-474A-A9B5-865A7B5A8C5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51721" y="863673"/>
            <a:ext cx="5488557" cy="4499663"/>
          </a:xfrm>
          <a:prstGeom prst="rect">
            <a:avLst/>
          </a:prstGeom>
          <a:noFill/>
          <a:ln>
            <a:noFill/>
          </a:ln>
        </p:spPr>
      </p:pic>
    </p:spTree>
    <p:extLst>
      <p:ext uri="{BB962C8B-B14F-4D97-AF65-F5344CB8AC3E}">
        <p14:creationId xmlns:p14="http://schemas.microsoft.com/office/powerpoint/2010/main" val="31324368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95925"/>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Abb.16: </a:t>
            </a:r>
            <a:r>
              <a:rPr lang="de-DE" sz="1200" dirty="0">
                <a:latin typeface="DejaVu Sans Condensed" panose="020B0606030804020204" pitchFamily="34" charset="0"/>
              </a:rPr>
              <a:t>Pinnwand-Cover der Marke Dr. Oetker mit einheitlichem Design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droetkerdeutsch</a:t>
            </a:r>
            <a:r>
              <a:rPr lang="de-DE" sz="1200" dirty="0">
                <a:latin typeface="DejaVu Sans Condensed" panose="020B0606030804020204" pitchFamily="34" charset="0"/>
              </a:rPr>
              <a:t>/</a:t>
            </a:r>
            <a:r>
              <a:rPr lang="de-DE" sz="1200" dirty="0" err="1">
                <a:latin typeface="DejaVu Sans Condensed" panose="020B0606030804020204" pitchFamily="34" charset="0"/>
              </a:rPr>
              <a:t>boards</a:t>
            </a:r>
            <a:r>
              <a:rPr lang="de-DE" sz="1200" dirty="0">
                <a:latin typeface="DejaVu Sans Condensed" panose="020B0606030804020204" pitchFamily="34" charset="0"/>
              </a:rPr>
              <a:t>/)</a:t>
            </a:r>
          </a:p>
        </p:txBody>
      </p:sp>
      <p:pic>
        <p:nvPicPr>
          <p:cNvPr id="5" name="Grafik 4">
            <a:extLst>
              <a:ext uri="{FF2B5EF4-FFF2-40B4-BE49-F238E27FC236}">
                <a16:creationId xmlns:a16="http://schemas.microsoft.com/office/drawing/2014/main" id="{87EF751B-411D-1A41-931C-7EAB5A17825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677193" y="1076324"/>
            <a:ext cx="8837614" cy="3971925"/>
          </a:xfrm>
          <a:prstGeom prst="rect">
            <a:avLst/>
          </a:prstGeom>
          <a:noFill/>
          <a:ln>
            <a:noFill/>
          </a:ln>
        </p:spPr>
      </p:pic>
    </p:spTree>
    <p:extLst>
      <p:ext uri="{BB962C8B-B14F-4D97-AF65-F5344CB8AC3E}">
        <p14:creationId xmlns:p14="http://schemas.microsoft.com/office/powerpoint/2010/main" val="30379971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98134"/>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Abb.17: </a:t>
            </a:r>
            <a:r>
              <a:rPr lang="de-DE" sz="1200" dirty="0">
                <a:latin typeface="DejaVu Sans Condensed" panose="020B0606030804020204" pitchFamily="34" charset="0"/>
              </a:rPr>
              <a:t>Alternative Pin-Gestaltung bei fehlendem Bildmaterial </a:t>
            </a:r>
            <a:br>
              <a:rPr lang="de-DE" sz="1200" dirty="0">
                <a:latin typeface="DejaVu Sans Condensed" panose="020B0606030804020204" pitchFamily="34" charset="0"/>
              </a:rPr>
            </a:br>
            <a:r>
              <a:rPr lang="de-DE" sz="1200" dirty="0">
                <a:latin typeface="DejaVu Sans Condensed" panose="020B0606030804020204" pitchFamily="34" charset="0"/>
              </a:rPr>
              <a:t>(Quelle: Lieblingsbrief: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pin</a:t>
            </a:r>
            <a:r>
              <a:rPr lang="de-DE" sz="1200" dirty="0">
                <a:latin typeface="DejaVu Sans Condensed" panose="020B0606030804020204" pitchFamily="34" charset="0"/>
              </a:rPr>
              <a:t>/429179039476904657/ FISCH: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pin</a:t>
            </a:r>
            <a:r>
              <a:rPr lang="de-DE" sz="1200" dirty="0">
                <a:latin typeface="DejaVu Sans Condensed" panose="020B0606030804020204" pitchFamily="34" charset="0"/>
              </a:rPr>
              <a:t>/713539134699832830/) </a:t>
            </a:r>
          </a:p>
        </p:txBody>
      </p:sp>
      <p:pic>
        <p:nvPicPr>
          <p:cNvPr id="4" name="Grafik 3">
            <a:extLst>
              <a:ext uri="{FF2B5EF4-FFF2-40B4-BE49-F238E27FC236}">
                <a16:creationId xmlns:a16="http://schemas.microsoft.com/office/drawing/2014/main" id="{2DCDEC06-A59B-FA4F-9015-9E2BDA9EECD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80232" y="859968"/>
            <a:ext cx="5382768" cy="4540707"/>
          </a:xfrm>
          <a:prstGeom prst="rect">
            <a:avLst/>
          </a:prstGeom>
          <a:noFill/>
          <a:ln>
            <a:noFill/>
          </a:ln>
        </p:spPr>
      </p:pic>
    </p:spTree>
    <p:extLst>
      <p:ext uri="{BB962C8B-B14F-4D97-AF65-F5344CB8AC3E}">
        <p14:creationId xmlns:p14="http://schemas.microsoft.com/office/powerpoint/2010/main" val="23417612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660194" y="5438001"/>
            <a:ext cx="7350704" cy="830997"/>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Abb.18: </a:t>
            </a:r>
            <a:r>
              <a:rPr lang="de-DE" altLang="de-DE" sz="1200" dirty="0">
                <a:latin typeface="DejaVu Sans Condensed" panose="020B0606030804020204" pitchFamily="34" charset="0"/>
              </a:rPr>
              <a:t>Pins der der Marke „Backen macht glücklich“, die mit dem gleichen Inhalt in unterschiedlicher Gestaltung verschiedene Bedürfnisse ansprechen </a:t>
            </a:r>
            <a:br>
              <a:rPr lang="de-DE" altLang="de-DE" sz="1200" dirty="0">
                <a:latin typeface="DejaVu Sans Condensed" panose="020B0606030804020204" pitchFamily="34" charset="0"/>
              </a:rPr>
            </a:br>
            <a:r>
              <a:rPr lang="de-DE" altLang="de-DE" sz="1200" dirty="0">
                <a:latin typeface="DejaVu Sans Condensed" panose="020B0606030804020204" pitchFamily="34" charset="0"/>
              </a:rPr>
              <a:t>(Quelle: Pins aus Pinnwand https://www.pinterest.de/glueckbacken/gesunde-backrezepte/) </a:t>
            </a:r>
          </a:p>
          <a:p>
            <a:r>
              <a:rPr lang="de-DE" sz="1200" dirty="0">
                <a:latin typeface="DejaVu Sans Condensed" panose="020B0606030804020204" pitchFamily="34" charset="0"/>
              </a:rPr>
              <a:t> </a:t>
            </a:r>
          </a:p>
        </p:txBody>
      </p:sp>
      <p:pic>
        <p:nvPicPr>
          <p:cNvPr id="5" name="Grafik 4">
            <a:extLst>
              <a:ext uri="{FF2B5EF4-FFF2-40B4-BE49-F238E27FC236}">
                <a16:creationId xmlns:a16="http://schemas.microsoft.com/office/drawing/2014/main" id="{7128EF08-51BE-824F-B6FE-97100B28FAE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745801" y="784444"/>
            <a:ext cx="4700397" cy="4549556"/>
          </a:xfrm>
          <a:prstGeom prst="rect">
            <a:avLst/>
          </a:prstGeom>
          <a:noFill/>
          <a:ln>
            <a:noFill/>
          </a:ln>
        </p:spPr>
      </p:pic>
    </p:spTree>
    <p:extLst>
      <p:ext uri="{BB962C8B-B14F-4D97-AF65-F5344CB8AC3E}">
        <p14:creationId xmlns:p14="http://schemas.microsoft.com/office/powerpoint/2010/main" val="2983216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B4438E4-9E4E-E24C-ACBE-C905194330CA}"/>
              </a:ext>
            </a:extLst>
          </p:cNvPr>
          <p:cNvSpPr>
            <a:spLocks noGrp="1"/>
          </p:cNvSpPr>
          <p:nvPr>
            <p:ph idx="1"/>
          </p:nvPr>
        </p:nvSpPr>
        <p:spPr>
          <a:xfrm>
            <a:off x="1309687" y="1350985"/>
            <a:ext cx="9572625" cy="4351338"/>
          </a:xfrm>
        </p:spPr>
        <p:txBody>
          <a:bodyPr/>
          <a:lstStyle/>
          <a:p>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Customer Journey wird durch ein vielfältiges </a:t>
            </a:r>
            <a:r>
              <a:rPr lang="de-DE" alt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Informationsangebo</a:t>
            </a: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t im Internet und eine Vielzahl von </a:t>
            </a:r>
            <a:r>
              <a:rPr lang="de-DE" alt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Kanälen</a:t>
            </a: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beeinflusst</a:t>
            </a:r>
            <a:b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wenigsten Customer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Journeys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verlaufen linear und auf nur einem Kanal. Nutzer kehren zu verschiedenen Schritten zurück, beginnen erneut mit der Informationssuche und besuchen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verschiedene Touchpoints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Nicht nur eigene Websites, sondern auch Blogs,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Social</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Media, Newsletter können Kontaktpunkte sein</a:t>
            </a:r>
          </a:p>
          <a:p>
            <a:endParaRPr lang="de-DE" dirty="0"/>
          </a:p>
          <a:p>
            <a:endParaRPr lang="de-DE" dirty="0"/>
          </a:p>
          <a:p>
            <a:endParaRPr lang="de-DE" altLang="de-DE" dirty="0"/>
          </a:p>
          <a:p>
            <a:endParaRPr lang="de-DE" dirty="0"/>
          </a:p>
        </p:txBody>
      </p:sp>
    </p:spTree>
    <p:extLst>
      <p:ext uri="{BB962C8B-B14F-4D97-AF65-F5344CB8AC3E}">
        <p14:creationId xmlns:p14="http://schemas.microsoft.com/office/powerpoint/2010/main" val="24346772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656332" y="5526076"/>
            <a:ext cx="7603949"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Abb.19: </a:t>
            </a:r>
            <a:r>
              <a:rPr lang="de-DE" sz="1200" dirty="0">
                <a:latin typeface="DejaVu Sans Condensed" panose="020B0606030804020204" pitchFamily="34" charset="0"/>
              </a:rPr>
              <a:t>Pins der Marke FRECHER FRATZ, welche den gleichen Inhalt in verschiedenen Komplexitätsstufen darstellen </a:t>
            </a:r>
            <a:br>
              <a:rPr lang="de-DE" sz="1200" dirty="0">
                <a:latin typeface="DejaVu Sans Condensed" panose="020B0606030804020204" pitchFamily="34" charset="0"/>
              </a:rPr>
            </a:br>
            <a:r>
              <a:rPr lang="de-DE" sz="1200" dirty="0">
                <a:latin typeface="DejaVu Sans Condensed" panose="020B0606030804020204" pitchFamily="34" charset="0"/>
              </a:rPr>
              <a:t>(Quelle: Pins aus Pinnwand https://www.pinterest.de/meinfrecherfratz/feuerwehr-geburtstag/) </a:t>
            </a:r>
          </a:p>
        </p:txBody>
      </p:sp>
      <p:pic>
        <p:nvPicPr>
          <p:cNvPr id="4" name="Grafik 3">
            <a:extLst>
              <a:ext uri="{FF2B5EF4-FFF2-40B4-BE49-F238E27FC236}">
                <a16:creationId xmlns:a16="http://schemas.microsoft.com/office/drawing/2014/main" id="{B56C1318-C11F-D24D-A818-5F24DB631E7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171124" y="783994"/>
            <a:ext cx="3849752" cy="4703982"/>
          </a:xfrm>
          <a:prstGeom prst="rect">
            <a:avLst/>
          </a:prstGeom>
          <a:noFill/>
          <a:ln>
            <a:noFill/>
          </a:ln>
        </p:spPr>
      </p:pic>
    </p:spTree>
    <p:extLst>
      <p:ext uri="{BB962C8B-B14F-4D97-AF65-F5344CB8AC3E}">
        <p14:creationId xmlns:p14="http://schemas.microsoft.com/office/powerpoint/2010/main" val="3407973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507026"/>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Abb.20: </a:t>
            </a:r>
            <a:r>
              <a:rPr lang="de-DE" sz="1200" dirty="0">
                <a:latin typeface="DejaVu Sans Condensed" panose="020B0606030804020204" pitchFamily="34" charset="0"/>
              </a:rPr>
              <a:t>Pins der Marke EDEKA, bei denen das Corporate Design der Marke verwendet wird (Quelle: https://</a:t>
            </a:r>
            <a:r>
              <a:rPr lang="de-DE" sz="1200" dirty="0" err="1">
                <a:latin typeface="DejaVu Sans Condensed" panose="020B0606030804020204" pitchFamily="34" charset="0"/>
              </a:rPr>
              <a:t>www.pinterest.de</a:t>
            </a:r>
            <a:r>
              <a:rPr lang="de-DE" sz="1200" dirty="0">
                <a:latin typeface="DejaVu Sans Condensed" panose="020B0606030804020204" pitchFamily="34" charset="0"/>
              </a:rPr>
              <a:t>/</a:t>
            </a:r>
            <a:r>
              <a:rPr lang="de-DE" sz="1200" dirty="0" err="1">
                <a:latin typeface="DejaVu Sans Condensed" panose="020B0606030804020204" pitchFamily="34" charset="0"/>
              </a:rPr>
              <a:t>edeka</a:t>
            </a:r>
            <a:r>
              <a:rPr lang="de-DE" sz="1200" dirty="0">
                <a:latin typeface="DejaVu Sans Condensed" panose="020B0606030804020204" pitchFamily="34" charset="0"/>
              </a:rPr>
              <a:t>/</a:t>
            </a:r>
            <a:r>
              <a:rPr lang="de-DE" sz="1200" dirty="0" err="1">
                <a:latin typeface="DejaVu Sans Condensed" panose="020B0606030804020204" pitchFamily="34" charset="0"/>
              </a:rPr>
              <a:t>bowls</a:t>
            </a:r>
            <a:r>
              <a:rPr lang="de-DE" sz="1200" dirty="0">
                <a:latin typeface="DejaVu Sans Condensed" panose="020B0606030804020204" pitchFamily="34" charset="0"/>
              </a:rPr>
              <a:t>/) </a:t>
            </a:r>
          </a:p>
        </p:txBody>
      </p:sp>
      <p:pic>
        <p:nvPicPr>
          <p:cNvPr id="5" name="Grafik 4">
            <a:extLst>
              <a:ext uri="{FF2B5EF4-FFF2-40B4-BE49-F238E27FC236}">
                <a16:creationId xmlns:a16="http://schemas.microsoft.com/office/drawing/2014/main" id="{5C29363C-BC24-D840-940C-FDDDB6E991C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59246" y="1076706"/>
            <a:ext cx="7873505" cy="4041648"/>
          </a:xfrm>
          <a:prstGeom prst="rect">
            <a:avLst/>
          </a:prstGeom>
          <a:noFill/>
          <a:ln>
            <a:noFill/>
          </a:ln>
        </p:spPr>
      </p:pic>
    </p:spTree>
    <p:extLst>
      <p:ext uri="{BB962C8B-B14F-4D97-AF65-F5344CB8AC3E}">
        <p14:creationId xmlns:p14="http://schemas.microsoft.com/office/powerpoint/2010/main" val="3009121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A9D2DA6-B0D0-B846-B489-93D7F440889D}"/>
              </a:ext>
            </a:extLst>
          </p:cNvPr>
          <p:cNvSpPr>
            <a:spLocks noGrp="1"/>
          </p:cNvSpPr>
          <p:nvPr>
            <p:ph idx="1"/>
          </p:nvPr>
        </p:nvSpPr>
        <p:spPr>
          <a:xfrm>
            <a:off x="1504949" y="1218438"/>
            <a:ext cx="9572625" cy="4787075"/>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Profil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verifizieren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Aussagekräftiges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Titelbild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einsetzen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Viele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spezifische Pinnwände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einsetzen</a:t>
            </a: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Pinnwand-Cover</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einsetzen</a:t>
            </a: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Pin-Formate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beachten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Pins richtig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verlinken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 im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passenden Format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umsetzen</a:t>
            </a: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Nutzerbedürfnisse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und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Suchintentionen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bei Gestaltung beachten</a:t>
            </a: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Corporate Design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 Gestaltungselementen umsetzen</a:t>
            </a:r>
          </a:p>
          <a:p>
            <a:endParaRPr lang="de-DE" dirty="0"/>
          </a:p>
        </p:txBody>
      </p:sp>
    </p:spTree>
    <p:extLst>
      <p:ext uri="{BB962C8B-B14F-4D97-AF65-F5344CB8AC3E}">
        <p14:creationId xmlns:p14="http://schemas.microsoft.com/office/powerpoint/2010/main" val="28441729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3074670"/>
            <a:ext cx="9144000" cy="2322576"/>
          </a:xfrm>
        </p:spPr>
        <p:txBody>
          <a:bodyPr/>
          <a:lstStyle/>
          <a:p>
            <a:br>
              <a:rPr lang="de-DE" dirty="0"/>
            </a:br>
            <a:br>
              <a:rPr lang="de-DE" dirty="0"/>
            </a:br>
            <a:r>
              <a:rPr lang="de-DE" dirty="0"/>
              <a:t>6. Strategische Grundlagen und Tipps für die Nutzung von Pinterest</a:t>
            </a:r>
            <a:br>
              <a:rPr lang="de-DE" b="1" dirty="0"/>
            </a:br>
            <a:endParaRPr lang="de-DE" dirty="0"/>
          </a:p>
        </p:txBody>
      </p:sp>
    </p:spTree>
    <p:extLst>
      <p:ext uri="{BB962C8B-B14F-4D97-AF65-F5344CB8AC3E}">
        <p14:creationId xmlns:p14="http://schemas.microsoft.com/office/powerpoint/2010/main" val="20146000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838200" y="1153219"/>
            <a:ext cx="10515600" cy="2852737"/>
          </a:xfrm>
        </p:spPr>
        <p:txBody>
          <a:bodyPr/>
          <a:lstStyle/>
          <a:p>
            <a:pPr algn="ctr"/>
            <a:r>
              <a:rPr lang="de-DE" dirty="0"/>
              <a:t>Die verschiedenen </a:t>
            </a:r>
            <a:br>
              <a:rPr lang="de-DE" dirty="0"/>
            </a:br>
            <a:r>
              <a:rPr lang="de-DE" dirty="0"/>
              <a:t>Pin-Arten</a:t>
            </a:r>
          </a:p>
        </p:txBody>
      </p:sp>
    </p:spTree>
    <p:extLst>
      <p:ext uri="{BB962C8B-B14F-4D97-AF65-F5344CB8AC3E}">
        <p14:creationId xmlns:p14="http://schemas.microsoft.com/office/powerpoint/2010/main" val="16071172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E33487D-98B4-4043-AC52-4C15970E1CF5}"/>
              </a:ext>
            </a:extLst>
          </p:cNvPr>
          <p:cNvSpPr>
            <a:spLocks noGrp="1"/>
          </p:cNvSpPr>
          <p:nvPr>
            <p:ph idx="1"/>
          </p:nvPr>
        </p:nvSpPr>
        <p:spPr>
          <a:xfrm>
            <a:off x="1097854" y="1314451"/>
            <a:ext cx="3605784" cy="4351338"/>
          </a:xfrm>
        </p:spPr>
        <p:txBody>
          <a:bodyPr/>
          <a:lstStyle/>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Rich Pins</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Promoted</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Pins</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Karussell-Pins </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Shop-</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the</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-look-Pins</a:t>
            </a:r>
            <a:b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Story Pins</a:t>
            </a:r>
          </a:p>
          <a:p>
            <a:pPr marL="0" indent="0">
              <a:buNone/>
            </a:pPr>
            <a:endParaRPr lang="de-DE" b="1" dirty="0"/>
          </a:p>
        </p:txBody>
      </p:sp>
      <p:pic>
        <p:nvPicPr>
          <p:cNvPr id="3" name="Grafik 2">
            <a:extLst>
              <a:ext uri="{FF2B5EF4-FFF2-40B4-BE49-F238E27FC236}">
                <a16:creationId xmlns:a16="http://schemas.microsoft.com/office/drawing/2014/main" id="{A9718542-2C3A-A74F-9B19-C5C37F368A0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703638" y="966252"/>
            <a:ext cx="6088760" cy="4577297"/>
          </a:xfrm>
          <a:prstGeom prst="rect">
            <a:avLst/>
          </a:prstGeom>
          <a:noFill/>
          <a:ln>
            <a:noFill/>
          </a:ln>
        </p:spPr>
      </p:pic>
      <p:sp>
        <p:nvSpPr>
          <p:cNvPr id="4" name="Textfeld 3">
            <a:extLst>
              <a:ext uri="{FF2B5EF4-FFF2-40B4-BE49-F238E27FC236}">
                <a16:creationId xmlns:a16="http://schemas.microsoft.com/office/drawing/2014/main" id="{27749708-3A84-B241-B3F1-5F8C457418D3}"/>
              </a:ext>
            </a:extLst>
          </p:cNvPr>
          <p:cNvSpPr txBox="1"/>
          <p:nvPr/>
        </p:nvSpPr>
        <p:spPr>
          <a:xfrm>
            <a:off x="4478467" y="5660915"/>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Abb.21: </a:t>
            </a:r>
            <a:r>
              <a:rPr lang="de-DE" sz="1200" dirty="0">
                <a:latin typeface="DejaVu Sans Condensed" panose="020B0606030804020204" pitchFamily="34" charset="0"/>
              </a:rPr>
              <a:t>Recipe Rich Pin von Backen macht glücklich </a:t>
            </a:r>
            <a:br>
              <a:rPr lang="de-DE" sz="1200" dirty="0">
                <a:latin typeface="DejaVu Sans Condensed" panose="020B0606030804020204" pitchFamily="34" charset="0"/>
              </a:rPr>
            </a:br>
            <a:r>
              <a:rPr lang="de-DE" sz="1200" dirty="0">
                <a:latin typeface="DejaVu Sans Condensed" panose="020B0606030804020204" pitchFamily="34" charset="0"/>
              </a:rPr>
              <a:t>(Quelle: https://www.pinterest.de/pin/519673244504901144/) </a:t>
            </a:r>
          </a:p>
        </p:txBody>
      </p:sp>
    </p:spTree>
    <p:extLst>
      <p:ext uri="{BB962C8B-B14F-4D97-AF65-F5344CB8AC3E}">
        <p14:creationId xmlns:p14="http://schemas.microsoft.com/office/powerpoint/2010/main" val="42569749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207988" y="5430826"/>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Abb.22: </a:t>
            </a:r>
            <a:r>
              <a:rPr lang="de-DE" sz="1200" dirty="0">
                <a:latin typeface="DejaVu Sans Condensed" panose="020B0606030804020204" pitchFamily="34" charset="0"/>
              </a:rPr>
              <a:t>Ausspielung eines </a:t>
            </a:r>
            <a:r>
              <a:rPr lang="de-DE" sz="1200" dirty="0" err="1">
                <a:latin typeface="DejaVu Sans Condensed" panose="020B0606030804020204" pitchFamily="34" charset="0"/>
              </a:rPr>
              <a:t>Promoted</a:t>
            </a:r>
            <a:r>
              <a:rPr lang="de-DE" sz="1200" dirty="0">
                <a:latin typeface="DejaVu Sans Condensed" panose="020B0606030804020204" pitchFamily="34" charset="0"/>
              </a:rPr>
              <a:t> Pins im Ergebnis-Feed </a:t>
            </a:r>
            <a:br>
              <a:rPr lang="de-DE" sz="1200" dirty="0">
                <a:latin typeface="DejaVu Sans Condensed" panose="020B0606030804020204" pitchFamily="34" charset="0"/>
              </a:rPr>
            </a:br>
            <a:r>
              <a:rPr lang="de-DE" sz="1200" dirty="0">
                <a:latin typeface="DejaVu Sans Condensed" panose="020B0606030804020204" pitchFamily="34" charset="0"/>
              </a:rPr>
              <a:t>(Quelle: https://www.pinterest.de/search/pins/?q=bohemian%20bedroom&amp;rs=typed&amp;term_</a:t>
            </a:r>
            <a:br>
              <a:rPr lang="de-DE" sz="1200" dirty="0">
                <a:latin typeface="DejaVu Sans Condensed" panose="020B0606030804020204" pitchFamily="34" charset="0"/>
              </a:rPr>
            </a:br>
            <a:r>
              <a:rPr lang="de-DE" sz="1200" dirty="0" err="1">
                <a:latin typeface="DejaVu Sans Condensed" panose="020B0606030804020204" pitchFamily="34" charset="0"/>
              </a:rPr>
              <a:t>meta</a:t>
            </a:r>
            <a:r>
              <a:rPr lang="de-DE" sz="1200" dirty="0">
                <a:latin typeface="DejaVu Sans Condensed" panose="020B0606030804020204" pitchFamily="34" charset="0"/>
              </a:rPr>
              <a:t>[]=bohemian%7Ctyped&amp;term_meta[]=bedroom%7Ctyped) </a:t>
            </a:r>
          </a:p>
        </p:txBody>
      </p:sp>
      <p:pic>
        <p:nvPicPr>
          <p:cNvPr id="4" name="Grafik 3">
            <a:extLst>
              <a:ext uri="{FF2B5EF4-FFF2-40B4-BE49-F238E27FC236}">
                <a16:creationId xmlns:a16="http://schemas.microsoft.com/office/drawing/2014/main" id="{80672E96-7CB5-F940-837B-44061E692A8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44909" y="870204"/>
            <a:ext cx="7302181" cy="4303977"/>
          </a:xfrm>
          <a:prstGeom prst="rect">
            <a:avLst/>
          </a:prstGeom>
          <a:noFill/>
          <a:ln>
            <a:noFill/>
          </a:ln>
        </p:spPr>
      </p:pic>
    </p:spTree>
    <p:extLst>
      <p:ext uri="{BB962C8B-B14F-4D97-AF65-F5344CB8AC3E}">
        <p14:creationId xmlns:p14="http://schemas.microsoft.com/office/powerpoint/2010/main" val="11996244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838200" y="1131117"/>
            <a:ext cx="10515600" cy="2852737"/>
          </a:xfrm>
        </p:spPr>
        <p:txBody>
          <a:bodyPr/>
          <a:lstStyle/>
          <a:p>
            <a:pPr algn="ctr"/>
            <a:r>
              <a:rPr lang="de-DE" dirty="0"/>
              <a:t>Inhalte planen </a:t>
            </a:r>
            <a:br>
              <a:rPr lang="de-DE" dirty="0"/>
            </a:br>
            <a:r>
              <a:rPr lang="de-DE" dirty="0"/>
              <a:t>und erstellen</a:t>
            </a:r>
          </a:p>
        </p:txBody>
      </p:sp>
    </p:spTree>
    <p:extLst>
      <p:ext uri="{BB962C8B-B14F-4D97-AF65-F5344CB8AC3E}">
        <p14:creationId xmlns:p14="http://schemas.microsoft.com/office/powerpoint/2010/main" val="27742383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4F27F2DE-5C7D-6B40-987C-125087CA3647}"/>
              </a:ext>
            </a:extLst>
          </p:cNvPr>
          <p:cNvSpPr>
            <a:spLocks noGrp="1"/>
          </p:cNvSpPr>
          <p:nvPr>
            <p:ph idx="1"/>
          </p:nvPr>
        </p:nvSpPr>
        <p:spPr>
          <a:xfrm>
            <a:off x="1566862" y="1396206"/>
            <a:ext cx="9058275"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Am eigenen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Website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und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Social</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Media Content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orientieren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Mit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Redaktionsplan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arbeiten (kanalübergreifend)</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Saisonale Themen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beachten und rechtzeitig planen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Automatisierungstools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einsetzen</a:t>
            </a: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Mit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Gestaltungstemplates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arbeiten</a:t>
            </a:r>
          </a:p>
        </p:txBody>
      </p:sp>
    </p:spTree>
    <p:extLst>
      <p:ext uri="{BB962C8B-B14F-4D97-AF65-F5344CB8AC3E}">
        <p14:creationId xmlns:p14="http://schemas.microsoft.com/office/powerpoint/2010/main" val="3104976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831850" y="1023938"/>
            <a:ext cx="10515600" cy="2852737"/>
          </a:xfrm>
        </p:spPr>
        <p:txBody>
          <a:bodyPr/>
          <a:lstStyle/>
          <a:p>
            <a:pPr algn="ctr"/>
            <a:r>
              <a:rPr lang="de-DE" dirty="0"/>
              <a:t>Pinterest SEO</a:t>
            </a:r>
          </a:p>
        </p:txBody>
      </p:sp>
    </p:spTree>
    <p:extLst>
      <p:ext uri="{BB962C8B-B14F-4D97-AF65-F5344CB8AC3E}">
        <p14:creationId xmlns:p14="http://schemas.microsoft.com/office/powerpoint/2010/main" val="1134182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7A433B-D8C0-A947-BD26-6011E43E4B03}"/>
              </a:ext>
            </a:extLst>
          </p:cNvPr>
          <p:cNvSpPr>
            <a:spLocks noGrp="1"/>
          </p:cNvSpPr>
          <p:nvPr>
            <p:ph type="title"/>
          </p:nvPr>
        </p:nvSpPr>
        <p:spPr>
          <a:xfrm>
            <a:off x="838200" y="1206670"/>
            <a:ext cx="10515600" cy="2852737"/>
          </a:xfrm>
        </p:spPr>
        <p:txBody>
          <a:bodyPr/>
          <a:lstStyle/>
          <a:p>
            <a:pPr algn="ctr"/>
            <a:br>
              <a:rPr lang="de-DE" dirty="0"/>
            </a:br>
            <a:r>
              <a:rPr lang="de-DE" dirty="0"/>
              <a:t>Content Marketing </a:t>
            </a:r>
            <a:br>
              <a:rPr lang="de-DE" dirty="0"/>
            </a:br>
            <a:r>
              <a:rPr lang="de-DE" dirty="0"/>
              <a:t>als Alternative</a:t>
            </a:r>
          </a:p>
        </p:txBody>
      </p:sp>
    </p:spTree>
    <p:extLst>
      <p:ext uri="{BB962C8B-B14F-4D97-AF65-F5344CB8AC3E}">
        <p14:creationId xmlns:p14="http://schemas.microsoft.com/office/powerpoint/2010/main" val="6671095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8251CED-F8A1-8445-9A29-ECCD370032C7}"/>
              </a:ext>
            </a:extLst>
          </p:cNvPr>
          <p:cNvSpPr>
            <a:spLocks noGrp="1"/>
          </p:cNvSpPr>
          <p:nvPr>
            <p:ph idx="1"/>
          </p:nvPr>
        </p:nvSpPr>
        <p:spPr>
          <a:xfrm>
            <a:off x="1676400" y="1500981"/>
            <a:ext cx="10515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Keywords finden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Pin-Titel optimieren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Beschreibungstext optimieren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Dateinamen optimieren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Alt-Text optimieren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Hashtags verwenden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Pinnwandbeschreibung</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Website</a:t>
            </a:r>
          </a:p>
        </p:txBody>
      </p:sp>
    </p:spTree>
    <p:extLst>
      <p:ext uri="{BB962C8B-B14F-4D97-AF65-F5344CB8AC3E}">
        <p14:creationId xmlns:p14="http://schemas.microsoft.com/office/powerpoint/2010/main" val="440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831850" y="1014413"/>
            <a:ext cx="10515600" cy="2852737"/>
          </a:xfrm>
        </p:spPr>
        <p:txBody>
          <a:bodyPr/>
          <a:lstStyle/>
          <a:p>
            <a:pPr algn="ctr"/>
            <a:r>
              <a:rPr lang="de-DE" dirty="0"/>
              <a:t>Landingpage Optimierung</a:t>
            </a:r>
          </a:p>
        </p:txBody>
      </p:sp>
    </p:spTree>
    <p:extLst>
      <p:ext uri="{BB962C8B-B14F-4D97-AF65-F5344CB8AC3E}">
        <p14:creationId xmlns:p14="http://schemas.microsoft.com/office/powerpoint/2010/main" val="17020851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8251CED-F8A1-8445-9A29-ECCD370032C7}"/>
              </a:ext>
            </a:extLst>
          </p:cNvPr>
          <p:cNvSpPr>
            <a:spLocks noGrp="1"/>
          </p:cNvSpPr>
          <p:nvPr>
            <p:ph idx="1"/>
          </p:nvPr>
        </p:nvSpPr>
        <p:spPr>
          <a:xfrm>
            <a:off x="1847850" y="1539081"/>
            <a:ext cx="10515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 müssen zum Pin passen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Mit Ankerlinks zum richtigen Abschnitt verlinken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Struktur und Hierarchie</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Begleitendes Bildmaterial</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Navigation</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Interne Verlinkung, CTA-Elemente</a:t>
            </a: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Mobile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Responsive</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p:txBody>
      </p:sp>
    </p:spTree>
    <p:extLst>
      <p:ext uri="{BB962C8B-B14F-4D97-AF65-F5344CB8AC3E}">
        <p14:creationId xmlns:p14="http://schemas.microsoft.com/office/powerpoint/2010/main" val="33983056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823760" y="928688"/>
            <a:ext cx="10515600" cy="2852737"/>
          </a:xfrm>
        </p:spPr>
        <p:txBody>
          <a:bodyPr/>
          <a:lstStyle/>
          <a:p>
            <a:pPr algn="ctr"/>
            <a:r>
              <a:rPr lang="de-DE" dirty="0"/>
              <a:t>Pinterest Save-Button</a:t>
            </a:r>
          </a:p>
        </p:txBody>
      </p:sp>
    </p:spTree>
    <p:extLst>
      <p:ext uri="{BB962C8B-B14F-4D97-AF65-F5344CB8AC3E}">
        <p14:creationId xmlns:p14="http://schemas.microsoft.com/office/powerpoint/2010/main" val="36358702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497697"/>
            <a:ext cx="6539102" cy="646331"/>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Abb.23: </a:t>
            </a:r>
            <a:r>
              <a:rPr lang="de-DE" altLang="de-DE" sz="1200" dirty="0">
                <a:latin typeface="DejaVu Sans Condensed" panose="020B0606030804020204" pitchFamily="34" charset="0"/>
              </a:rPr>
              <a:t>Darstellung des Pinterest Save Merken -Buttons in einem Blogbeitrag der Marke FRECHER FRATZ (Quelle: https://</a:t>
            </a:r>
            <a:r>
              <a:rPr lang="de-DE" altLang="de-DE" sz="1200" dirty="0" err="1">
                <a:latin typeface="DejaVu Sans Condensed" panose="020B0606030804020204" pitchFamily="34" charset="0"/>
              </a:rPr>
              <a:t>www.frecher-fratz.de</a:t>
            </a:r>
            <a:r>
              <a:rPr lang="de-DE" altLang="de-DE" sz="1200" dirty="0">
                <a:latin typeface="DejaVu Sans Condensed" panose="020B0606030804020204" pitchFamily="34" charset="0"/>
              </a:rPr>
              <a:t>/dschungel-</a:t>
            </a:r>
            <a:r>
              <a:rPr lang="de-DE" altLang="de-DE" sz="1200" dirty="0" err="1">
                <a:latin typeface="DejaVu Sans Condensed" panose="020B0606030804020204" pitchFamily="34" charset="0"/>
              </a:rPr>
              <a:t>geburtstag</a:t>
            </a:r>
            <a:r>
              <a:rPr lang="de-DE" altLang="de-DE" sz="1200" dirty="0">
                <a:latin typeface="DejaVu Sans Condensed" panose="020B0606030804020204" pitchFamily="34" charset="0"/>
              </a:rPr>
              <a:t>/) </a:t>
            </a:r>
          </a:p>
          <a:p>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   </a:t>
            </a:r>
            <a:endParaRPr lang="de-DE" sz="1200" dirty="0">
              <a:latin typeface="DejaVu Sans Condensed" panose="020B0606030804020204" pitchFamily="34" charset="0"/>
            </a:endParaRPr>
          </a:p>
        </p:txBody>
      </p:sp>
      <p:pic>
        <p:nvPicPr>
          <p:cNvPr id="5" name="Grafik 4">
            <a:extLst>
              <a:ext uri="{FF2B5EF4-FFF2-40B4-BE49-F238E27FC236}">
                <a16:creationId xmlns:a16="http://schemas.microsoft.com/office/drawing/2014/main" id="{844B15F2-96CE-7A4A-861D-075E965D85B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082212" y="946424"/>
            <a:ext cx="6027575" cy="4551273"/>
          </a:xfrm>
          <a:prstGeom prst="rect">
            <a:avLst/>
          </a:prstGeom>
          <a:noFill/>
          <a:ln>
            <a:noFill/>
          </a:ln>
        </p:spPr>
      </p:pic>
    </p:spTree>
    <p:extLst>
      <p:ext uri="{BB962C8B-B14F-4D97-AF65-F5344CB8AC3E}">
        <p14:creationId xmlns:p14="http://schemas.microsoft.com/office/powerpoint/2010/main" val="20579283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D1A1B0-C565-CA41-B1FE-268059B892C7}"/>
              </a:ext>
            </a:extLst>
          </p:cNvPr>
          <p:cNvSpPr>
            <a:spLocks noGrp="1"/>
          </p:cNvSpPr>
          <p:nvPr>
            <p:ph type="title"/>
          </p:nvPr>
        </p:nvSpPr>
        <p:spPr>
          <a:xfrm>
            <a:off x="650875" y="842168"/>
            <a:ext cx="10515600" cy="2852737"/>
          </a:xfrm>
        </p:spPr>
        <p:txBody>
          <a:bodyPr/>
          <a:lstStyle/>
          <a:p>
            <a:pPr algn="ctr"/>
            <a:r>
              <a:rPr lang="de-DE" dirty="0" err="1"/>
              <a:t>Pincodes</a:t>
            </a:r>
            <a:endParaRPr lang="de-DE" dirty="0"/>
          </a:p>
        </p:txBody>
      </p:sp>
    </p:spTree>
    <p:extLst>
      <p:ext uri="{BB962C8B-B14F-4D97-AF65-F5344CB8AC3E}">
        <p14:creationId xmlns:p14="http://schemas.microsoft.com/office/powerpoint/2010/main" val="32892580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97501"/>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Abb.24: </a:t>
            </a:r>
            <a:r>
              <a:rPr lang="de-DE" sz="1200" dirty="0" err="1">
                <a:latin typeface="DejaVu Sans Condensed" panose="020B0606030804020204" pitchFamily="34" charset="0"/>
                <a:ea typeface="DejaVu Sans Condensed" panose="020B0606030804020204" pitchFamily="34" charset="0"/>
                <a:cs typeface="DejaVu Sans Condensed" panose="020B0606030804020204" pitchFamily="34" charset="0"/>
              </a:rPr>
              <a:t>Pi</a:t>
            </a:r>
            <a:r>
              <a:rPr lang="de-DE" sz="1200" dirty="0" err="1">
                <a:latin typeface="DejaVu Sans Condensed" panose="020B0606030804020204" pitchFamily="34" charset="0"/>
              </a:rPr>
              <a:t>ncode</a:t>
            </a:r>
            <a:r>
              <a:rPr lang="de-DE" sz="1200" dirty="0">
                <a:latin typeface="DejaVu Sans Condensed" panose="020B0606030804020204" pitchFamily="34" charset="0"/>
              </a:rPr>
              <a:t> der Marke FRECHER FRATZ </a:t>
            </a:r>
            <a:br>
              <a:rPr lang="de-DE" sz="1200" dirty="0">
                <a:latin typeface="DejaVu Sans Condensed" panose="020B0606030804020204" pitchFamily="34" charset="0"/>
              </a:rPr>
            </a:br>
            <a:r>
              <a:rPr lang="de-DE" sz="1200" dirty="0">
                <a:latin typeface="DejaVu Sans Condensed" panose="020B0606030804020204" pitchFamily="34" charset="0"/>
              </a:rPr>
              <a:t>(Quelle: Bastelvorlagen-Set „Dschungelgeburtstag“ von FRECHER FRATZ) </a:t>
            </a:r>
          </a:p>
        </p:txBody>
      </p:sp>
      <p:pic>
        <p:nvPicPr>
          <p:cNvPr id="4" name="Grafik 3">
            <a:extLst>
              <a:ext uri="{FF2B5EF4-FFF2-40B4-BE49-F238E27FC236}">
                <a16:creationId xmlns:a16="http://schemas.microsoft.com/office/drawing/2014/main" id="{83B403AB-DC79-9D42-A8C3-CF36FBAFC6C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85009" y="827509"/>
            <a:ext cx="4273420" cy="4273420"/>
          </a:xfrm>
          <a:prstGeom prst="rect">
            <a:avLst/>
          </a:prstGeom>
          <a:noFill/>
          <a:ln>
            <a:noFill/>
          </a:ln>
        </p:spPr>
      </p:pic>
    </p:spTree>
    <p:extLst>
      <p:ext uri="{BB962C8B-B14F-4D97-AF65-F5344CB8AC3E}">
        <p14:creationId xmlns:p14="http://schemas.microsoft.com/office/powerpoint/2010/main" val="8690388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1524000" y="2407920"/>
            <a:ext cx="9144000" cy="2322576"/>
          </a:xfrm>
        </p:spPr>
        <p:txBody>
          <a:bodyPr/>
          <a:lstStyle/>
          <a:p>
            <a:br>
              <a:rPr lang="de-DE" dirty="0"/>
            </a:br>
            <a:br>
              <a:rPr lang="de-DE" dirty="0"/>
            </a:br>
            <a:r>
              <a:rPr lang="de-DE" dirty="0"/>
              <a:t>7. Die Pinterest-Strategie optimieren</a:t>
            </a:r>
            <a:br>
              <a:rPr lang="de-DE" b="1" dirty="0"/>
            </a:br>
            <a:endParaRPr lang="de-DE" dirty="0"/>
          </a:p>
        </p:txBody>
      </p:sp>
    </p:spTree>
    <p:extLst>
      <p:ext uri="{BB962C8B-B14F-4D97-AF65-F5344CB8AC3E}">
        <p14:creationId xmlns:p14="http://schemas.microsoft.com/office/powerpoint/2010/main" val="33479588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42C611-3B77-4544-AAA8-2407464F1529}"/>
              </a:ext>
            </a:extLst>
          </p:cNvPr>
          <p:cNvSpPr>
            <a:spLocks noGrp="1"/>
          </p:cNvSpPr>
          <p:nvPr>
            <p:ph type="title"/>
          </p:nvPr>
        </p:nvSpPr>
        <p:spPr>
          <a:xfrm>
            <a:off x="831850" y="938213"/>
            <a:ext cx="10515600" cy="2852737"/>
          </a:xfrm>
        </p:spPr>
        <p:txBody>
          <a:bodyPr/>
          <a:lstStyle/>
          <a:p>
            <a:pPr algn="ctr"/>
            <a:r>
              <a:rPr lang="de-DE" dirty="0"/>
              <a:t>Pinterest Analytics</a:t>
            </a:r>
          </a:p>
        </p:txBody>
      </p:sp>
    </p:spTree>
    <p:extLst>
      <p:ext uri="{BB962C8B-B14F-4D97-AF65-F5344CB8AC3E}">
        <p14:creationId xmlns:p14="http://schemas.microsoft.com/office/powerpoint/2010/main" val="24412484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a:extLst>
              <a:ext uri="{FF2B5EF4-FFF2-40B4-BE49-F238E27FC236}">
                <a16:creationId xmlns:a16="http://schemas.microsoft.com/office/drawing/2014/main" id="{7F619C37-305B-6D44-B6F6-6A634815347C}"/>
              </a:ext>
            </a:extLst>
          </p:cNvPr>
          <p:cNvGraphicFramePr>
            <a:graphicFrameLocks noGrp="1"/>
          </p:cNvGraphicFramePr>
          <p:nvPr>
            <p:extLst>
              <p:ext uri="{D42A27DB-BD31-4B8C-83A1-F6EECF244321}">
                <p14:modId xmlns:p14="http://schemas.microsoft.com/office/powerpoint/2010/main" val="2770941001"/>
              </p:ext>
            </p:extLst>
          </p:nvPr>
        </p:nvGraphicFramePr>
        <p:xfrm>
          <a:off x="1871396" y="1130180"/>
          <a:ext cx="8449207" cy="4597640"/>
        </p:xfrm>
        <a:graphic>
          <a:graphicData uri="http://schemas.openxmlformats.org/drawingml/2006/table">
            <a:tbl>
              <a:tblPr firstRow="1" firstCol="1" lastRow="1" lastCol="1" bandRow="1" bandCol="1">
                <a:tableStyleId>{1FECB4D8-DB02-4DC6-A0A2-4F2EBAE1DC90}</a:tableStyleId>
              </a:tblPr>
              <a:tblGrid>
                <a:gridCol w="2296896">
                  <a:extLst>
                    <a:ext uri="{9D8B030D-6E8A-4147-A177-3AD203B41FA5}">
                      <a16:colId xmlns:a16="http://schemas.microsoft.com/office/drawing/2014/main" val="2928426994"/>
                    </a:ext>
                  </a:extLst>
                </a:gridCol>
                <a:gridCol w="6152311">
                  <a:extLst>
                    <a:ext uri="{9D8B030D-6E8A-4147-A177-3AD203B41FA5}">
                      <a16:colId xmlns:a16="http://schemas.microsoft.com/office/drawing/2014/main" val="1099328845"/>
                    </a:ext>
                  </a:extLst>
                </a:gridCol>
              </a:tblGrid>
              <a:tr h="353814">
                <a:tc>
                  <a:txBody>
                    <a:bodyPr/>
                    <a:lstStyle/>
                    <a:p>
                      <a:pPr algn="just" hangingPunct="0">
                        <a:spcAft>
                          <a:spcPts val="400"/>
                        </a:spcAft>
                      </a:pPr>
                      <a:r>
                        <a:rPr lang="de-DE" sz="1900" b="0" u="none" dirty="0">
                          <a:effectLst/>
                        </a:rPr>
                        <a:t>Metrik</a:t>
                      </a:r>
                      <a:endParaRPr lang="de-DE" sz="19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algn="just" hangingPunct="0">
                        <a:spcAft>
                          <a:spcPts val="400"/>
                        </a:spcAft>
                      </a:pPr>
                      <a:r>
                        <a:rPr lang="de-DE" sz="1900" b="0" u="none">
                          <a:effectLst/>
                        </a:rPr>
                        <a:t>Beschreibung</a:t>
                      </a:r>
                      <a:endParaRPr lang="de-DE" sz="1900" b="0"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898412105"/>
                  </a:ext>
                </a:extLst>
              </a:tr>
              <a:tr h="336791">
                <a:tc>
                  <a:txBody>
                    <a:bodyPr/>
                    <a:lstStyle/>
                    <a:p>
                      <a:pPr hangingPunct="0">
                        <a:spcAft>
                          <a:spcPts val="400"/>
                        </a:spcAft>
                      </a:pPr>
                      <a:r>
                        <a:rPr lang="de-DE" sz="1800" b="1" u="none" dirty="0">
                          <a:effectLst/>
                        </a:rPr>
                        <a:t>Impressions</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a:effectLst/>
                        </a:rPr>
                        <a:t>Die Häufigkeit, mit der die Pins in Feeds angezeigt werden.</a:t>
                      </a:r>
                      <a:endParaRPr lang="de-DE" sz="1800" b="0"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1153862363"/>
                  </a:ext>
                </a:extLst>
              </a:tr>
              <a:tr h="698081">
                <a:tc>
                  <a:txBody>
                    <a:bodyPr/>
                    <a:lstStyle/>
                    <a:p>
                      <a:pPr hangingPunct="0">
                        <a:spcAft>
                          <a:spcPts val="400"/>
                        </a:spcAft>
                      </a:pPr>
                      <a:r>
                        <a:rPr lang="de-DE" sz="1800" b="1" u="none" dirty="0">
                          <a:effectLst/>
                        </a:rPr>
                        <a:t>Interaktionen</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dirty="0">
                          <a:effectLst/>
                        </a:rPr>
                        <a:t>Die Gesamtanzahl der Interaktionen mit Pins (Merken, Close-</a:t>
                      </a:r>
                      <a:r>
                        <a:rPr lang="de-DE" sz="1800" b="0" u="none" dirty="0" err="1">
                          <a:effectLst/>
                        </a:rPr>
                        <a:t>ups</a:t>
                      </a:r>
                      <a:r>
                        <a:rPr lang="de-DE" sz="1800" b="0" u="none" dirty="0">
                          <a:effectLst/>
                        </a:rPr>
                        <a:t>, Klicks auf Links, das Blättern durch Karussell-Pins).</a:t>
                      </a:r>
                      <a:endParaRPr lang="de-DE" sz="18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4049061386"/>
                  </a:ext>
                </a:extLst>
              </a:tr>
              <a:tr h="336791">
                <a:tc>
                  <a:txBody>
                    <a:bodyPr/>
                    <a:lstStyle/>
                    <a:p>
                      <a:pPr hangingPunct="0">
                        <a:spcAft>
                          <a:spcPts val="400"/>
                        </a:spcAft>
                      </a:pPr>
                      <a:r>
                        <a:rPr lang="de-DE" sz="1800" b="1" u="none" dirty="0">
                          <a:effectLst/>
                        </a:rPr>
                        <a:t>Close-</a:t>
                      </a:r>
                      <a:r>
                        <a:rPr lang="de-DE" sz="1800" b="1" u="none" dirty="0" err="1">
                          <a:effectLst/>
                        </a:rPr>
                        <a:t>ups</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dirty="0">
                          <a:effectLst/>
                        </a:rPr>
                        <a:t>Die Häufigkeit, mit der Nutzer Pins im Close-</a:t>
                      </a:r>
                      <a:r>
                        <a:rPr lang="de-DE" sz="1800" b="0" u="none" dirty="0" err="1">
                          <a:effectLst/>
                        </a:rPr>
                        <a:t>up</a:t>
                      </a:r>
                      <a:r>
                        <a:rPr lang="de-DE" sz="1800" b="0" u="none" dirty="0">
                          <a:effectLst/>
                        </a:rPr>
                        <a:t> ansehen.</a:t>
                      </a:r>
                      <a:endParaRPr lang="de-DE" sz="18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392955698"/>
                  </a:ext>
                </a:extLst>
              </a:tr>
              <a:tr h="336791">
                <a:tc>
                  <a:txBody>
                    <a:bodyPr/>
                    <a:lstStyle/>
                    <a:p>
                      <a:pPr hangingPunct="0">
                        <a:spcAft>
                          <a:spcPts val="400"/>
                        </a:spcAft>
                      </a:pPr>
                      <a:r>
                        <a:rPr lang="de-DE" sz="1800" b="1" u="none" dirty="0">
                          <a:effectLst/>
                        </a:rPr>
                        <a:t>Gemerkte Pins</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a:effectLst/>
                        </a:rPr>
                        <a:t>Die Häufigkeit, mit der sich Nutzer zur Ziel-URL klicken.</a:t>
                      </a:r>
                      <a:endParaRPr lang="de-DE" sz="1800" b="0"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1280799880"/>
                  </a:ext>
                </a:extLst>
              </a:tr>
              <a:tr h="604038">
                <a:tc>
                  <a:txBody>
                    <a:bodyPr/>
                    <a:lstStyle/>
                    <a:p>
                      <a:pPr hangingPunct="0">
                        <a:spcAft>
                          <a:spcPts val="400"/>
                        </a:spcAft>
                      </a:pPr>
                      <a:r>
                        <a:rPr lang="de-DE" sz="1800" b="1" u="none" dirty="0">
                          <a:effectLst/>
                        </a:rPr>
                        <a:t>Klicks auf Links</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dirty="0">
                          <a:effectLst/>
                        </a:rPr>
                        <a:t>Konvertierung der gewonnenen Aufmerksamkeit der Nutzer auf Pinterest in Leads, </a:t>
                      </a:r>
                      <a:r>
                        <a:rPr lang="de-DE" sz="1800" b="0" u="none" dirty="0" err="1">
                          <a:effectLst/>
                        </a:rPr>
                        <a:t>Sales</a:t>
                      </a:r>
                      <a:r>
                        <a:rPr lang="de-DE" sz="1800" b="0" u="none" dirty="0">
                          <a:effectLst/>
                        </a:rPr>
                        <a:t> oder sonstige Aktionen.</a:t>
                      </a:r>
                      <a:endParaRPr lang="de-DE" sz="18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2263258644"/>
                  </a:ext>
                </a:extLst>
              </a:tr>
              <a:tr h="604038">
                <a:tc>
                  <a:txBody>
                    <a:bodyPr/>
                    <a:lstStyle/>
                    <a:p>
                      <a:pPr hangingPunct="0">
                        <a:spcAft>
                          <a:spcPts val="400"/>
                        </a:spcAft>
                      </a:pPr>
                      <a:r>
                        <a:rPr lang="de-DE" sz="1800" b="1" u="none" dirty="0">
                          <a:effectLst/>
                        </a:rPr>
                        <a:t>Videoaufrufe</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a:effectLst/>
                        </a:rPr>
                        <a:t>So oft wird das Video mindestens 2 </a:t>
                      </a:r>
                      <a:r>
                        <a:rPr lang="de-DE" sz="1800" b="0" u="none" strike="sngStrike">
                          <a:effectLst/>
                        </a:rPr>
                        <a:t> </a:t>
                      </a:r>
                      <a:r>
                        <a:rPr lang="de-DE" sz="1800" b="0" u="none">
                          <a:effectLst/>
                        </a:rPr>
                        <a:t>Sekunden lang angezeigt, solange es zumindest 50</a:t>
                      </a:r>
                      <a:r>
                        <a:rPr lang="de-DE" sz="1800" b="0" u="none" strike="sngStrike">
                          <a:effectLst/>
                        </a:rPr>
                        <a:t> </a:t>
                      </a:r>
                      <a:r>
                        <a:rPr lang="de-DE" sz="1800" b="0" u="none">
                          <a:effectLst/>
                        </a:rPr>
                        <a:t>% im Sichtfeld war.</a:t>
                      </a:r>
                      <a:endParaRPr lang="de-DE" sz="1800" b="0"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4223556722"/>
                  </a:ext>
                </a:extLst>
              </a:tr>
              <a:tr h="658899">
                <a:tc>
                  <a:txBody>
                    <a:bodyPr/>
                    <a:lstStyle/>
                    <a:p>
                      <a:pPr hangingPunct="0">
                        <a:spcAft>
                          <a:spcPts val="400"/>
                        </a:spcAft>
                      </a:pPr>
                      <a:r>
                        <a:rPr lang="de-DE" sz="1800" b="1" u="none" dirty="0">
                          <a:effectLst/>
                        </a:rPr>
                        <a:t>Durchschnittliche Wiedergabezeit</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dirty="0">
                          <a:effectLst/>
                        </a:rPr>
                        <a:t>So lange sehen Nutzer das Video im Durchschnitt an.</a:t>
                      </a:r>
                      <a:endParaRPr lang="de-DE" sz="18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3538748020"/>
                  </a:ext>
                </a:extLst>
              </a:tr>
              <a:tr h="602550">
                <a:tc>
                  <a:txBody>
                    <a:bodyPr/>
                    <a:lstStyle/>
                    <a:p>
                      <a:pPr hangingPunct="0">
                        <a:spcAft>
                          <a:spcPts val="400"/>
                        </a:spcAft>
                      </a:pPr>
                      <a:r>
                        <a:rPr lang="de-DE" sz="1800" b="1" u="none" dirty="0">
                          <a:effectLst/>
                        </a:rPr>
                        <a:t>Gesamtwiedergabezeit</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tc>
                  <a:txBody>
                    <a:bodyPr/>
                    <a:lstStyle/>
                    <a:p>
                      <a:pPr hangingPunct="0">
                        <a:spcAft>
                          <a:spcPts val="400"/>
                        </a:spcAft>
                      </a:pPr>
                      <a:r>
                        <a:rPr lang="de-DE" sz="1800" b="0" u="none" dirty="0">
                          <a:effectLst/>
                        </a:rPr>
                        <a:t>So lang wurde das Video insgesamt in Minuten wiedergegeben.</a:t>
                      </a:r>
                      <a:endParaRPr lang="de-DE" sz="1800" b="0"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71385" marR="0" marT="71385" marB="0"/>
                </a:tc>
                <a:extLst>
                  <a:ext uri="{0D108BD9-81ED-4DB2-BD59-A6C34878D82A}">
                    <a16:rowId xmlns:a16="http://schemas.microsoft.com/office/drawing/2014/main" val="897972694"/>
                  </a:ext>
                </a:extLst>
              </a:tr>
            </a:tbl>
          </a:graphicData>
        </a:graphic>
      </p:graphicFrame>
    </p:spTree>
    <p:extLst>
      <p:ext uri="{BB962C8B-B14F-4D97-AF65-F5344CB8AC3E}">
        <p14:creationId xmlns:p14="http://schemas.microsoft.com/office/powerpoint/2010/main" val="299898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7">
            <a:extLst>
              <a:ext uri="{FF2B5EF4-FFF2-40B4-BE49-F238E27FC236}">
                <a16:creationId xmlns:a16="http://schemas.microsoft.com/office/drawing/2014/main" id="{794FC376-0AC2-3243-886F-819D37E50554}"/>
              </a:ext>
            </a:extLst>
          </p:cNvPr>
          <p:cNvSpPr>
            <a:spLocks noGrp="1" noChangeArrowheads="1"/>
          </p:cNvSpPr>
          <p:nvPr>
            <p:ph idx="4294967295"/>
          </p:nvPr>
        </p:nvSpPr>
        <p:spPr bwMode="auto">
          <a:xfrm>
            <a:off x="1746249" y="1905506"/>
            <a:ext cx="9046605"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algn="just" eaLnBrk="0" fontAlgn="base" hangingPunct="0">
              <a:lnSpc>
                <a:spcPct val="100000"/>
              </a:lnSpc>
              <a:spcBef>
                <a:spcPct val="0"/>
              </a:spcBef>
              <a:spcAft>
                <a:spcPct val="0"/>
              </a:spcAft>
              <a:buNone/>
            </a:pPr>
            <a:r>
              <a:rPr kumimoji="0" lang="de-DE" altLang="de-DE" sz="2400" b="0" i="0" u="none" strike="noStrike" cap="none" normalizeH="0" baseline="0" dirty="0">
                <a:ln>
                  <a:noFill/>
                </a:ln>
                <a:solidFill>
                  <a:srgbClr val="000000"/>
                </a:solidFill>
                <a:effectLst/>
                <a:latin typeface="DejaVu Sans Condensed" panose="020B0606030804020204" pitchFamily="34" charset="0"/>
                <a:ea typeface="DejaVu Sans Condensed" panose="020B0606030804020204" pitchFamily="34" charset="0"/>
                <a:cs typeface="DejaVu Sans Condensed" panose="020B0606030804020204" pitchFamily="34" charset="0"/>
              </a:rPr>
              <a:t>Beim </a:t>
            </a:r>
            <a:r>
              <a:rPr kumimoji="0" lang="de-DE" altLang="de-DE" sz="2400" b="1" i="0" u="none" strike="noStrike" cap="none" normalizeH="0" baseline="0" dirty="0">
                <a:ln>
                  <a:noFill/>
                </a:ln>
                <a:solidFill>
                  <a:srgbClr val="000000"/>
                </a:solidFill>
                <a:effectLst/>
                <a:latin typeface="DejaVu Sans Condensed" panose="020B0606030804020204" pitchFamily="34" charset="0"/>
                <a:ea typeface="DejaVu Sans Condensed" panose="020B0606030804020204" pitchFamily="34" charset="0"/>
                <a:cs typeface="DejaVu Sans Condensed" panose="020B0606030804020204" pitchFamily="34" charset="0"/>
              </a:rPr>
              <a:t>Content Marketing </a:t>
            </a:r>
            <a:r>
              <a:rPr kumimoji="0" lang="de-DE" altLang="de-DE" sz="2400" b="0" i="0" u="none" strike="noStrike" cap="none" normalizeH="0" baseline="0" dirty="0">
                <a:ln>
                  <a:noFill/>
                </a:ln>
                <a:solidFill>
                  <a:srgbClr val="000000"/>
                </a:solidFill>
                <a:effectLst/>
                <a:latin typeface="DejaVu Sans Condensed" panose="020B0606030804020204" pitchFamily="34" charset="0"/>
                <a:ea typeface="DejaVu Sans Condensed" panose="020B0606030804020204" pitchFamily="34" charset="0"/>
                <a:cs typeface="DejaVu Sans Condensed" panose="020B0606030804020204" pitchFamily="34" charset="0"/>
              </a:rPr>
              <a:t>steht der für die Zielgruppe geschaffene Nutzen durch die Bereitstellung von inhaltlichem Mehrwert</a:t>
            </a:r>
            <a:r>
              <a:rPr kumimoji="0" lang="de-DE" altLang="de-DE" sz="2400" b="0" i="0" u="none" strike="noStrike" cap="none" normalizeH="0" baseline="0" dirty="0">
                <a:ln>
                  <a:noFill/>
                </a:ln>
                <a:solidFill>
                  <a:schemeClr val="tx1"/>
                </a:solidFill>
                <a:effectLst/>
                <a:latin typeface="DejaVu Sans Condensed" panose="020B0606030804020204" pitchFamily="34" charset="0"/>
                <a:ea typeface="DejaVu Sans Condensed" panose="020B0606030804020204" pitchFamily="34" charset="0"/>
                <a:cs typeface="DejaVu Sans Condensed" panose="020B0606030804020204" pitchFamily="34" charset="0"/>
              </a:rPr>
              <a:t> im Vordergrun</a:t>
            </a:r>
            <a:r>
              <a:rPr lang="de-DE" alt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 – nicht der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Verkauf eines Produktes. So wird das Interesse der Nutzer an verschiedenen Touchpoints der Customer Journey geweckt und Vertrauen zu potentiellen Kunden aufgebaut. Erforderlich dazu ist die Nutzung zielgruppen-relevanter Kanäle.</a:t>
            </a:r>
            <a:endParaRPr kumimoji="0" lang="de-DE" altLang="de-DE" sz="2400" b="0" i="0" u="none" strike="noStrike" cap="none" normalizeH="0" baseline="0" dirty="0">
              <a:ln>
                <a:noFill/>
              </a:ln>
              <a:solidFill>
                <a:schemeClr val="tx1"/>
              </a:solidFill>
              <a:effectLst/>
              <a:latin typeface="DejaVu Sans Condensed" panose="020B0606030804020204" pitchFamily="34" charset="0"/>
              <a:ea typeface="DejaVu Sans Condensed" panose="020B0606030804020204" pitchFamily="34" charset="0"/>
              <a:cs typeface="DejaVu Sans Condensed" panose="020B0606030804020204" pitchFamily="34" charset="0"/>
            </a:endParaRPr>
          </a:p>
        </p:txBody>
      </p:sp>
      <p:sp>
        <p:nvSpPr>
          <p:cNvPr id="6" name="Textfeld 5">
            <a:extLst>
              <a:ext uri="{FF2B5EF4-FFF2-40B4-BE49-F238E27FC236}">
                <a16:creationId xmlns:a16="http://schemas.microsoft.com/office/drawing/2014/main" id="{0B072074-4AE2-624E-9CC5-88541BD9CD2F}"/>
              </a:ext>
            </a:extLst>
          </p:cNvPr>
          <p:cNvSpPr txBox="1"/>
          <p:nvPr/>
        </p:nvSpPr>
        <p:spPr>
          <a:xfrm>
            <a:off x="1258050" y="2604983"/>
            <a:ext cx="488199" cy="946169"/>
          </a:xfrm>
          <a:prstGeom prst="rect">
            <a:avLst/>
          </a:prstGeom>
          <a:noFill/>
        </p:spPr>
        <p:txBody>
          <a:bodyPr wrap="squar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25674094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467602"/>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Abb.25: </a:t>
            </a:r>
            <a:r>
              <a:rPr lang="de-DE" sz="1200" dirty="0">
                <a:latin typeface="DejaVu Sans Condensed" panose="020B0606030804020204" pitchFamily="34" charset="0"/>
              </a:rPr>
              <a:t>Analyse- und Filter-Möglichkeiten im Profilbereich von Pinterest Analytics </a:t>
            </a:r>
            <a:br>
              <a:rPr lang="de-DE" sz="1200" dirty="0">
                <a:latin typeface="DejaVu Sans Condensed" panose="020B0606030804020204" pitchFamily="34" charset="0"/>
              </a:rPr>
            </a:br>
            <a:r>
              <a:rPr lang="de-DE" sz="1200" dirty="0">
                <a:latin typeface="DejaVu Sans Condensed" panose="020B0606030804020204" pitchFamily="34" charset="0"/>
              </a:rPr>
              <a:t>(Quelle: Pinterest Analytics) </a:t>
            </a:r>
          </a:p>
        </p:txBody>
      </p:sp>
      <p:pic>
        <p:nvPicPr>
          <p:cNvPr id="6" name="Grafik 5">
            <a:extLst>
              <a:ext uri="{FF2B5EF4-FFF2-40B4-BE49-F238E27FC236}">
                <a16:creationId xmlns:a16="http://schemas.microsoft.com/office/drawing/2014/main" id="{3111F2AA-12B0-8C4D-982F-21CC5711216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98503" y="1159565"/>
            <a:ext cx="8194993" cy="3996291"/>
          </a:xfrm>
          <a:prstGeom prst="rect">
            <a:avLst/>
          </a:prstGeom>
          <a:noFill/>
          <a:ln>
            <a:noFill/>
          </a:ln>
        </p:spPr>
      </p:pic>
    </p:spTree>
    <p:extLst>
      <p:ext uri="{BB962C8B-B14F-4D97-AF65-F5344CB8AC3E}">
        <p14:creationId xmlns:p14="http://schemas.microsoft.com/office/powerpoint/2010/main" val="350805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BF7E631-08C4-3A44-B4FA-5021196AEB0E}"/>
              </a:ext>
            </a:extLst>
          </p:cNvPr>
          <p:cNvSpPr>
            <a:spLocks noGrp="1"/>
          </p:cNvSpPr>
          <p:nvPr>
            <p:ph idx="1"/>
          </p:nvPr>
        </p:nvSpPr>
        <p:spPr>
          <a:xfrm>
            <a:off x="1609725" y="966683"/>
            <a:ext cx="9220200" cy="4924633"/>
          </a:xfrm>
        </p:spPr>
        <p:txBody>
          <a:bodyPr/>
          <a:lstStyle/>
          <a:p>
            <a:pPr marL="0" indent="0">
              <a:lnSpc>
                <a:spcPct val="100000"/>
              </a:lnSpc>
              <a:buNone/>
            </a:pPr>
            <a:r>
              <a:rPr lang="de-DE" sz="4400" dirty="0">
                <a:latin typeface="+mj-lt"/>
              </a:rPr>
              <a:t>		Zielgruppen-</a:t>
            </a:r>
            <a:r>
              <a:rPr lang="de-DE" sz="4400" dirty="0" err="1">
                <a:latin typeface="+mj-lt"/>
              </a:rPr>
              <a:t>Insights</a:t>
            </a:r>
            <a:br>
              <a:rPr lang="de-DE" sz="4400" dirty="0"/>
            </a:br>
            <a:endParaRPr lang="de-DE" sz="4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gesamte Zielgruppe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des Profils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Die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interagierende Zielgruppe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des Profils</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Alle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Pinterest-Nutzer</a:t>
            </a:r>
          </a:p>
          <a:p>
            <a:endParaRPr lang="de-DE" dirty="0"/>
          </a:p>
        </p:txBody>
      </p:sp>
    </p:spTree>
    <p:extLst>
      <p:ext uri="{BB962C8B-B14F-4D97-AF65-F5344CB8AC3E}">
        <p14:creationId xmlns:p14="http://schemas.microsoft.com/office/powerpoint/2010/main" val="711584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298638" y="5660984"/>
            <a:ext cx="6539102" cy="276999"/>
          </a:xfrm>
          <a:prstGeom prst="rect">
            <a:avLst/>
          </a:prstGeom>
          <a:noFill/>
        </p:spPr>
        <p:txBody>
          <a:bodyPr wrap="square" rtlCol="0">
            <a:spAutoFit/>
          </a:bodyPr>
          <a:lstStyle/>
          <a:p>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Abb.26: </a:t>
            </a:r>
            <a:r>
              <a:rPr lang="de-DE" sz="1200" dirty="0">
                <a:latin typeface="DejaVu Sans Condensed" panose="020B0606030804020204" pitchFamily="34" charset="0"/>
              </a:rPr>
              <a:t>Aufbau des Pinterest Ads Kontos (Quelle: Eigene Darstellung) </a:t>
            </a:r>
          </a:p>
        </p:txBody>
      </p:sp>
      <p:pic>
        <p:nvPicPr>
          <p:cNvPr id="4" name="Grafik 3">
            <a:extLst>
              <a:ext uri="{FF2B5EF4-FFF2-40B4-BE49-F238E27FC236}">
                <a16:creationId xmlns:a16="http://schemas.microsoft.com/office/drawing/2014/main" id="{89D6FED0-BE98-8B48-8DB9-154A62B162F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54259" y="1058516"/>
            <a:ext cx="7483481" cy="4239099"/>
          </a:xfrm>
          <a:prstGeom prst="rect">
            <a:avLst/>
          </a:prstGeom>
          <a:noFill/>
          <a:ln>
            <a:noFill/>
          </a:ln>
        </p:spPr>
      </p:pic>
    </p:spTree>
    <p:extLst>
      <p:ext uri="{BB962C8B-B14F-4D97-AF65-F5344CB8AC3E}">
        <p14:creationId xmlns:p14="http://schemas.microsoft.com/office/powerpoint/2010/main" val="5289258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A7251F-B7DA-4245-97AE-E6804D156FD5}"/>
              </a:ext>
            </a:extLst>
          </p:cNvPr>
          <p:cNvSpPr>
            <a:spLocks noGrp="1"/>
          </p:cNvSpPr>
          <p:nvPr>
            <p:ph type="title"/>
          </p:nvPr>
        </p:nvSpPr>
        <p:spPr>
          <a:xfrm>
            <a:off x="762000" y="1055618"/>
            <a:ext cx="10515600" cy="1152940"/>
          </a:xfrm>
        </p:spPr>
        <p:txBody>
          <a:bodyPr/>
          <a:lstStyle/>
          <a:p>
            <a:pPr algn="ctr"/>
            <a:r>
              <a:rPr lang="de-DE" dirty="0"/>
              <a:t>Analytics-Daten zur Optimierung des Pinterest-Profils</a:t>
            </a:r>
            <a:br>
              <a:rPr lang="de-DE" b="1" dirty="0"/>
            </a:br>
            <a:endParaRPr lang="de-DE" dirty="0"/>
          </a:p>
        </p:txBody>
      </p:sp>
      <p:sp>
        <p:nvSpPr>
          <p:cNvPr id="3" name="Inhaltsplatzhalter 2">
            <a:extLst>
              <a:ext uri="{FF2B5EF4-FFF2-40B4-BE49-F238E27FC236}">
                <a16:creationId xmlns:a16="http://schemas.microsoft.com/office/drawing/2014/main" id="{F2106DCE-C8BA-2844-BD84-58CE16D07604}"/>
              </a:ext>
            </a:extLst>
          </p:cNvPr>
          <p:cNvSpPr>
            <a:spLocks noGrp="1"/>
          </p:cNvSpPr>
          <p:nvPr>
            <p:ph sz="half" idx="1"/>
          </p:nvPr>
        </p:nvSpPr>
        <p:spPr>
          <a:xfrm>
            <a:off x="1219200" y="3120888"/>
            <a:ext cx="4800600" cy="3513275"/>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Vergleich der gesamten Zielgruppe und interagierenden Zielgruppe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Analyse der Pins, die am meisten Traffic erzeugen</a:t>
            </a:r>
          </a:p>
          <a:p>
            <a:endParaRPr lang="de-DE" dirty="0"/>
          </a:p>
          <a:p>
            <a:endParaRPr lang="de-DE" dirty="0"/>
          </a:p>
          <a:p>
            <a:endParaRPr lang="de-DE" dirty="0"/>
          </a:p>
          <a:p>
            <a:endParaRPr lang="de-DE" dirty="0"/>
          </a:p>
        </p:txBody>
      </p:sp>
      <p:sp>
        <p:nvSpPr>
          <p:cNvPr id="4" name="Inhaltsplatzhalter 3">
            <a:extLst>
              <a:ext uri="{FF2B5EF4-FFF2-40B4-BE49-F238E27FC236}">
                <a16:creationId xmlns:a16="http://schemas.microsoft.com/office/drawing/2014/main" id="{5B83ABCA-3D20-6D4C-8295-711A3DE23910}"/>
              </a:ext>
            </a:extLst>
          </p:cNvPr>
          <p:cNvSpPr>
            <a:spLocks noGrp="1"/>
          </p:cNvSpPr>
          <p:nvPr>
            <p:ph sz="half" idx="2"/>
          </p:nvPr>
        </p:nvSpPr>
        <p:spPr>
          <a:xfrm>
            <a:off x="6238876" y="3120887"/>
            <a:ext cx="4514850" cy="3513276"/>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Pins, die am meisten Interaktion erzeugen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Kategorien und Interessen der Zielgruppe</a:t>
            </a:r>
          </a:p>
          <a:p>
            <a:endParaRPr lang="de-DE" dirty="0"/>
          </a:p>
          <a:p>
            <a:endParaRPr lang="de-DE" dirty="0"/>
          </a:p>
          <a:p>
            <a:endParaRPr lang="de-DE" dirty="0"/>
          </a:p>
        </p:txBody>
      </p:sp>
    </p:spTree>
    <p:extLst>
      <p:ext uri="{BB962C8B-B14F-4D97-AF65-F5344CB8AC3E}">
        <p14:creationId xmlns:p14="http://schemas.microsoft.com/office/powerpoint/2010/main" val="24146307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42C611-3B77-4544-AAA8-2407464F1529}"/>
              </a:ext>
            </a:extLst>
          </p:cNvPr>
          <p:cNvSpPr>
            <a:spLocks noGrp="1"/>
          </p:cNvSpPr>
          <p:nvPr>
            <p:ph type="title"/>
          </p:nvPr>
        </p:nvSpPr>
        <p:spPr>
          <a:xfrm>
            <a:off x="592942" y="2517731"/>
            <a:ext cx="10515600" cy="961373"/>
          </a:xfrm>
        </p:spPr>
        <p:txBody>
          <a:bodyPr/>
          <a:lstStyle/>
          <a:p>
            <a:pPr algn="ctr"/>
            <a:r>
              <a:rPr lang="de-DE" dirty="0"/>
              <a:t>Pinterest Ads</a:t>
            </a:r>
          </a:p>
        </p:txBody>
      </p:sp>
    </p:spTree>
    <p:extLst>
      <p:ext uri="{BB962C8B-B14F-4D97-AF65-F5344CB8AC3E}">
        <p14:creationId xmlns:p14="http://schemas.microsoft.com/office/powerpoint/2010/main" val="5679414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3455290" y="5444802"/>
            <a:ext cx="6539102" cy="276999"/>
          </a:xfrm>
          <a:prstGeom prst="rect">
            <a:avLst/>
          </a:prstGeom>
          <a:noFill/>
        </p:spPr>
        <p:txBody>
          <a:bodyPr wrap="square" rtlCol="0">
            <a:spAutoFit/>
          </a:bodyPr>
          <a:lstStyle/>
          <a:p>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Abb.27: </a:t>
            </a:r>
            <a:r>
              <a:rPr lang="de-DE" sz="1200" dirty="0">
                <a:latin typeface="DejaVu Sans Condensed" panose="020B0606030804020204" pitchFamily="34" charset="0"/>
              </a:rPr>
              <a:t>Aufbau des Pinterest Ads Kontos (Quelle: Eigene Darstellung) </a:t>
            </a:r>
          </a:p>
        </p:txBody>
      </p:sp>
      <p:pic>
        <p:nvPicPr>
          <p:cNvPr id="5" name="Grafik 4">
            <a:extLst>
              <a:ext uri="{FF2B5EF4-FFF2-40B4-BE49-F238E27FC236}">
                <a16:creationId xmlns:a16="http://schemas.microsoft.com/office/drawing/2014/main" id="{24AEC4F4-4AD0-DC49-BA23-7D50CA1F733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05176" y="1413198"/>
            <a:ext cx="8381648" cy="3289001"/>
          </a:xfrm>
          <a:prstGeom prst="rect">
            <a:avLst/>
          </a:prstGeom>
          <a:noFill/>
          <a:ln>
            <a:noFill/>
          </a:ln>
        </p:spPr>
      </p:pic>
    </p:spTree>
    <p:extLst>
      <p:ext uri="{BB962C8B-B14F-4D97-AF65-F5344CB8AC3E}">
        <p14:creationId xmlns:p14="http://schemas.microsoft.com/office/powerpoint/2010/main" val="2476066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BF7E631-08C4-3A44-B4FA-5021196AEB0E}"/>
              </a:ext>
            </a:extLst>
          </p:cNvPr>
          <p:cNvSpPr>
            <a:spLocks noGrp="1"/>
          </p:cNvSpPr>
          <p:nvPr>
            <p:ph idx="1"/>
          </p:nvPr>
        </p:nvSpPr>
        <p:spPr>
          <a:xfrm>
            <a:off x="1676400" y="966683"/>
            <a:ext cx="10515600" cy="4924633"/>
          </a:xfrm>
        </p:spPr>
        <p:txBody>
          <a:bodyPr/>
          <a:lstStyle/>
          <a:p>
            <a:pPr marL="0" indent="0">
              <a:lnSpc>
                <a:spcPct val="100000"/>
              </a:lnSpc>
              <a:buNone/>
            </a:pPr>
            <a:r>
              <a:rPr lang="de-DE" sz="4400" dirty="0">
                <a:latin typeface="+mj-lt"/>
              </a:rPr>
              <a:t>		Werbeziele</a:t>
            </a:r>
            <a:br>
              <a:rPr lang="de-DE" sz="4400" dirty="0"/>
            </a:br>
            <a:endParaRPr lang="de-DE" sz="40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Awareness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steigern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Markenpräferenz</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bilden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Conversions</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steigern</a:t>
            </a:r>
          </a:p>
          <a:p>
            <a:pPr marL="0" indent="0">
              <a:buNone/>
            </a:pPr>
            <a:endParaRPr lang="de-DE" dirty="0"/>
          </a:p>
        </p:txBody>
      </p:sp>
    </p:spTree>
    <p:extLst>
      <p:ext uri="{BB962C8B-B14F-4D97-AF65-F5344CB8AC3E}">
        <p14:creationId xmlns:p14="http://schemas.microsoft.com/office/powerpoint/2010/main" val="20388629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BF7E631-08C4-3A44-B4FA-5021196AEB0E}"/>
              </a:ext>
            </a:extLst>
          </p:cNvPr>
          <p:cNvSpPr>
            <a:spLocks noGrp="1"/>
          </p:cNvSpPr>
          <p:nvPr>
            <p:ph idx="1"/>
          </p:nvPr>
        </p:nvSpPr>
        <p:spPr>
          <a:xfrm>
            <a:off x="1543050" y="1099930"/>
            <a:ext cx="9486900" cy="4924633"/>
          </a:xfrm>
        </p:spPr>
        <p:txBody>
          <a:bodyPr/>
          <a:lstStyle/>
          <a:p>
            <a:pPr marL="0" indent="0">
              <a:lnSpc>
                <a:spcPct val="100000"/>
              </a:lnSpc>
              <a:buNone/>
            </a:pPr>
            <a:r>
              <a:rPr lang="de-DE" sz="4400" dirty="0">
                <a:latin typeface="+mj-lt"/>
              </a:rPr>
              <a:t>		Targeting-Möglichkeiten</a:t>
            </a:r>
            <a:br>
              <a:rPr lang="de-DE" sz="4400" dirty="0">
                <a:latin typeface="+mj-lt"/>
              </a:rPr>
            </a:br>
            <a:endParaRPr lang="de-DE" sz="4400" dirty="0">
              <a:latin typeface="+mj-lt"/>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Zielgruppen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Targeting</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Interessen</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Targeting</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Keyword</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Targeting</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endParaRPr lang="de-DE" dirty="0"/>
          </a:p>
        </p:txBody>
      </p:sp>
    </p:spTree>
    <p:extLst>
      <p:ext uri="{BB962C8B-B14F-4D97-AF65-F5344CB8AC3E}">
        <p14:creationId xmlns:p14="http://schemas.microsoft.com/office/powerpoint/2010/main" val="5753454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573701"/>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Abb.28: </a:t>
            </a:r>
            <a:r>
              <a:rPr lang="de-DE" sz="1200" dirty="0">
                <a:latin typeface="DejaVu Sans Condensed" panose="020B0606030804020204" pitchFamily="34" charset="0"/>
              </a:rPr>
              <a:t>Präzisionsmöglichkeit des Interessen-Targetings im Pinterest Ads Manager </a:t>
            </a:r>
            <a:br>
              <a:rPr lang="de-DE" sz="1200" dirty="0">
                <a:latin typeface="DejaVu Sans Condensed" panose="020B0606030804020204" pitchFamily="34" charset="0"/>
              </a:rPr>
            </a:br>
            <a:r>
              <a:rPr lang="de-DE" sz="1200" dirty="0">
                <a:latin typeface="DejaVu Sans Condensed" panose="020B0606030804020204" pitchFamily="34" charset="0"/>
              </a:rPr>
              <a:t>(Quelle: Pinterest Anzeigenmanager) </a:t>
            </a:r>
          </a:p>
        </p:txBody>
      </p:sp>
      <p:pic>
        <p:nvPicPr>
          <p:cNvPr id="4" name="Grafik 3">
            <a:extLst>
              <a:ext uri="{FF2B5EF4-FFF2-40B4-BE49-F238E27FC236}">
                <a16:creationId xmlns:a16="http://schemas.microsoft.com/office/drawing/2014/main" id="{1F3443DC-3AC0-DC48-B986-743EE4218E5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607365" y="933937"/>
            <a:ext cx="6977270" cy="4417199"/>
          </a:xfrm>
          <a:prstGeom prst="rect">
            <a:avLst/>
          </a:prstGeom>
          <a:noFill/>
          <a:ln>
            <a:noFill/>
          </a:ln>
        </p:spPr>
      </p:pic>
    </p:spTree>
    <p:extLst>
      <p:ext uri="{BB962C8B-B14F-4D97-AF65-F5344CB8AC3E}">
        <p14:creationId xmlns:p14="http://schemas.microsoft.com/office/powerpoint/2010/main" val="26525908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8" y="5335576"/>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Abb.29: </a:t>
            </a:r>
            <a:r>
              <a:rPr lang="de-DE" sz="1200" dirty="0">
                <a:latin typeface="DejaVu Sans Condensed" panose="020B0606030804020204" pitchFamily="34" charset="0"/>
              </a:rPr>
              <a:t>Festlegung von Budget und Zeitplan auf Ebene der Anzeigengruppe </a:t>
            </a:r>
            <a:br>
              <a:rPr lang="de-DE" sz="1200" dirty="0">
                <a:latin typeface="DejaVu Sans Condensed" panose="020B0606030804020204" pitchFamily="34" charset="0"/>
              </a:rPr>
            </a:br>
            <a:r>
              <a:rPr lang="de-DE" sz="1200" dirty="0">
                <a:latin typeface="DejaVu Sans Condensed" panose="020B0606030804020204" pitchFamily="34" charset="0"/>
              </a:rPr>
              <a:t>(Quelle: Pinterest Anzeigenmanager) </a:t>
            </a:r>
          </a:p>
        </p:txBody>
      </p:sp>
      <p:pic>
        <p:nvPicPr>
          <p:cNvPr id="5" name="Grafik 4">
            <a:extLst>
              <a:ext uri="{FF2B5EF4-FFF2-40B4-BE49-F238E27FC236}">
                <a16:creationId xmlns:a16="http://schemas.microsoft.com/office/drawing/2014/main" id="{23D7DCC7-39E9-114A-9DDC-E0325AEAFCA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23450" y="966580"/>
            <a:ext cx="7945099" cy="4039178"/>
          </a:xfrm>
          <a:prstGeom prst="rect">
            <a:avLst/>
          </a:prstGeom>
          <a:noFill/>
          <a:ln>
            <a:noFill/>
          </a:ln>
        </p:spPr>
      </p:pic>
    </p:spTree>
    <p:extLst>
      <p:ext uri="{BB962C8B-B14F-4D97-AF65-F5344CB8AC3E}">
        <p14:creationId xmlns:p14="http://schemas.microsoft.com/office/powerpoint/2010/main" val="1543671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40FC6D-68B9-FC4A-A5E7-32BAB378092F}"/>
              </a:ext>
            </a:extLst>
          </p:cNvPr>
          <p:cNvSpPr>
            <a:spLocks noGrp="1"/>
          </p:cNvSpPr>
          <p:nvPr>
            <p:ph idx="1"/>
          </p:nvPr>
        </p:nvSpPr>
        <p:spPr>
          <a:xfrm>
            <a:off x="1695450" y="1473200"/>
            <a:ext cx="9334500" cy="4351338"/>
          </a:xfrm>
        </p:spPr>
        <p:txBody>
          <a:bodyPr/>
          <a:lstStyle/>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Paid</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Inhalten, die im Rahmen bezahlter Werbemaßnahmen veröffentlicht werden </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Earned</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 die aufgrund ihrer ansprechenden Aufbereitung oder Botschaft von Nutzern selbst geteilt werden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Social</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 die über soziale Medien verbreitet werden </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Owned</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 Content </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Inhalte, die über unternehmenseigene Kanäle verbreitet werden</a:t>
            </a:r>
          </a:p>
        </p:txBody>
      </p:sp>
    </p:spTree>
    <p:extLst>
      <p:ext uri="{BB962C8B-B14F-4D97-AF65-F5344CB8AC3E}">
        <p14:creationId xmlns:p14="http://schemas.microsoft.com/office/powerpoint/2010/main" val="10726733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07DCEA04-729B-40AD-BB13-8C5E06FE2387}"/>
              </a:ext>
            </a:extLst>
          </p:cNvPr>
          <p:cNvSpPr txBox="1"/>
          <p:nvPr/>
        </p:nvSpPr>
        <p:spPr>
          <a:xfrm>
            <a:off x="2826449" y="5446642"/>
            <a:ext cx="6539102" cy="461665"/>
          </a:xfrm>
          <a:prstGeom prst="rect">
            <a:avLst/>
          </a:prstGeom>
          <a:noFill/>
        </p:spPr>
        <p:txBody>
          <a:bodyPr wrap="square" rtlCol="0">
            <a:spAutoFit/>
          </a:bodyPr>
          <a:lstStyle/>
          <a:p>
            <a:pPr algn="ctr"/>
            <a:r>
              <a:rPr lang="de-DE" sz="1200" b="1" dirty="0">
                <a:latin typeface="DejaVu Sans Condensed" panose="020B0606030804020204" pitchFamily="34" charset="0"/>
                <a:ea typeface="DejaVu Sans Condensed" panose="020B0606030804020204" pitchFamily="34" charset="0"/>
                <a:cs typeface="DejaVu Sans Condensed" panose="020B0606030804020204" pitchFamily="34" charset="0"/>
              </a:rPr>
              <a:t>Abb.30: </a:t>
            </a:r>
            <a:r>
              <a:rPr lang="de-DE" sz="1200" dirty="0">
                <a:latin typeface="DejaVu Sans Condensed" panose="020B0606030804020204" pitchFamily="34" charset="0"/>
              </a:rPr>
              <a:t>Festlegung der Gebotsoption auf Anzeigengruppen-Ebene </a:t>
            </a:r>
            <a:br>
              <a:rPr lang="de-DE" sz="1200" dirty="0">
                <a:latin typeface="DejaVu Sans Condensed" panose="020B0606030804020204" pitchFamily="34" charset="0"/>
              </a:rPr>
            </a:br>
            <a:r>
              <a:rPr lang="de-DE" sz="1200" dirty="0">
                <a:latin typeface="DejaVu Sans Condensed" panose="020B0606030804020204" pitchFamily="34" charset="0"/>
              </a:rPr>
              <a:t>(Quelle: Pinterest Anzeigenmanager) </a:t>
            </a:r>
          </a:p>
        </p:txBody>
      </p:sp>
      <p:pic>
        <p:nvPicPr>
          <p:cNvPr id="4" name="Grafik 3">
            <a:extLst>
              <a:ext uri="{FF2B5EF4-FFF2-40B4-BE49-F238E27FC236}">
                <a16:creationId xmlns:a16="http://schemas.microsoft.com/office/drawing/2014/main" id="{9544D462-CD3C-6D4F-B2AA-A27B36A5CB6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88641" y="1278008"/>
            <a:ext cx="8014718" cy="3683354"/>
          </a:xfrm>
          <a:prstGeom prst="rect">
            <a:avLst/>
          </a:prstGeom>
          <a:noFill/>
          <a:ln>
            <a:noFill/>
          </a:ln>
        </p:spPr>
      </p:pic>
    </p:spTree>
    <p:extLst>
      <p:ext uri="{BB962C8B-B14F-4D97-AF65-F5344CB8AC3E}">
        <p14:creationId xmlns:p14="http://schemas.microsoft.com/office/powerpoint/2010/main" val="12639520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a:extLst>
              <a:ext uri="{FF2B5EF4-FFF2-40B4-BE49-F238E27FC236}">
                <a16:creationId xmlns:a16="http://schemas.microsoft.com/office/drawing/2014/main" id="{93D171EF-454D-A547-B0B9-C19209CD88E4}"/>
              </a:ext>
            </a:extLst>
          </p:cNvPr>
          <p:cNvGraphicFramePr>
            <a:graphicFrameLocks noGrp="1"/>
          </p:cNvGraphicFramePr>
          <p:nvPr>
            <p:extLst>
              <p:ext uri="{D42A27DB-BD31-4B8C-83A1-F6EECF244321}">
                <p14:modId xmlns:p14="http://schemas.microsoft.com/office/powerpoint/2010/main" val="866297266"/>
              </p:ext>
            </p:extLst>
          </p:nvPr>
        </p:nvGraphicFramePr>
        <p:xfrm>
          <a:off x="2736574" y="1381132"/>
          <a:ext cx="6718852" cy="4095735"/>
        </p:xfrm>
        <a:graphic>
          <a:graphicData uri="http://schemas.openxmlformats.org/drawingml/2006/table">
            <a:tbl>
              <a:tblPr firstRow="1" firstCol="1" lastRow="1" lastCol="1" bandRow="1" bandCol="1">
                <a:tableStyleId>{1FECB4D8-DB02-4DC6-A0A2-4F2EBAE1DC90}</a:tableStyleId>
              </a:tblPr>
              <a:tblGrid>
                <a:gridCol w="1987826">
                  <a:extLst>
                    <a:ext uri="{9D8B030D-6E8A-4147-A177-3AD203B41FA5}">
                      <a16:colId xmlns:a16="http://schemas.microsoft.com/office/drawing/2014/main" val="1936066882"/>
                    </a:ext>
                  </a:extLst>
                </a:gridCol>
                <a:gridCol w="4731026">
                  <a:extLst>
                    <a:ext uri="{9D8B030D-6E8A-4147-A177-3AD203B41FA5}">
                      <a16:colId xmlns:a16="http://schemas.microsoft.com/office/drawing/2014/main" val="1329964956"/>
                    </a:ext>
                  </a:extLst>
                </a:gridCol>
              </a:tblGrid>
              <a:tr h="336593">
                <a:tc>
                  <a:txBody>
                    <a:bodyPr/>
                    <a:lstStyle/>
                    <a:p>
                      <a:pPr algn="just" hangingPunct="0">
                        <a:spcAft>
                          <a:spcPts val="400"/>
                        </a:spcAft>
                      </a:pPr>
                      <a:r>
                        <a:rPr lang="de-DE" sz="1800" b="1" u="none" dirty="0">
                          <a:effectLst/>
                        </a:rPr>
                        <a:t>Werbeziel</a:t>
                      </a:r>
                      <a:endParaRPr lang="de-DE" sz="18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algn="just" hangingPunct="0">
                        <a:spcAft>
                          <a:spcPts val="400"/>
                        </a:spcAft>
                      </a:pPr>
                      <a:r>
                        <a:rPr lang="de-DE" sz="1800" b="1" u="none">
                          <a:effectLst/>
                        </a:rPr>
                        <a:t>Beschreibung des Bezahlmodells</a:t>
                      </a:r>
                      <a:endParaRPr lang="de-DE" sz="1800" b="1"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3397433464"/>
                  </a:ext>
                </a:extLst>
              </a:tr>
              <a:tr h="704373">
                <a:tc>
                  <a:txBody>
                    <a:bodyPr/>
                    <a:lstStyle/>
                    <a:p>
                      <a:pPr hangingPunct="0">
                        <a:spcAft>
                          <a:spcPts val="400"/>
                        </a:spcAft>
                      </a:pPr>
                      <a:r>
                        <a:rPr lang="de-DE" sz="1600" b="1" u="none" dirty="0">
                          <a:effectLst/>
                        </a:rPr>
                        <a:t>Brand Awareness</a:t>
                      </a:r>
                      <a:r>
                        <a:rPr lang="de-DE" sz="1600" b="1" u="none" strike="sngStrike" dirty="0">
                          <a:effectLst/>
                        </a:rPr>
                        <a:t>:</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hangingPunct="0">
                        <a:spcAft>
                          <a:spcPts val="400"/>
                        </a:spcAft>
                      </a:pPr>
                      <a:r>
                        <a:rPr lang="de-DE" sz="1600" b="1" u="none" dirty="0" err="1">
                          <a:effectLst/>
                        </a:rPr>
                        <a:t>Cost</a:t>
                      </a:r>
                      <a:r>
                        <a:rPr lang="de-DE" sz="1600" b="1" u="none" dirty="0">
                          <a:effectLst/>
                        </a:rPr>
                        <a:t> per Mille (CPM)</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3309833717"/>
                  </a:ext>
                </a:extLst>
              </a:tr>
              <a:tr h="745408">
                <a:tc>
                  <a:txBody>
                    <a:bodyPr/>
                    <a:lstStyle/>
                    <a:p>
                      <a:pPr hangingPunct="0">
                        <a:spcAft>
                          <a:spcPts val="400"/>
                        </a:spcAft>
                      </a:pPr>
                      <a:r>
                        <a:rPr lang="de-DE" sz="1600" b="1" u="none" dirty="0">
                          <a:effectLst/>
                        </a:rPr>
                        <a:t>Videoaufrufe</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hangingPunct="0">
                        <a:spcAft>
                          <a:spcPts val="400"/>
                        </a:spcAft>
                      </a:pPr>
                      <a:r>
                        <a:rPr lang="de-DE" sz="1600" b="1" u="none" dirty="0" err="1">
                          <a:effectLst/>
                        </a:rPr>
                        <a:t>Cost</a:t>
                      </a:r>
                      <a:r>
                        <a:rPr lang="de-DE" sz="1600" b="1" u="none" dirty="0">
                          <a:effectLst/>
                        </a:rPr>
                        <a:t> per View (CPV)</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1740986314"/>
                  </a:ext>
                </a:extLst>
              </a:tr>
              <a:tr h="722822">
                <a:tc>
                  <a:txBody>
                    <a:bodyPr/>
                    <a:lstStyle/>
                    <a:p>
                      <a:pPr hangingPunct="0">
                        <a:spcAft>
                          <a:spcPts val="400"/>
                        </a:spcAft>
                      </a:pPr>
                      <a:r>
                        <a:rPr lang="de-DE" sz="1600" b="1" u="none">
                          <a:effectLst/>
                        </a:rPr>
                        <a:t>Traffic</a:t>
                      </a:r>
                      <a:endParaRPr lang="de-DE" sz="1600" b="1"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hangingPunct="0">
                        <a:spcAft>
                          <a:spcPts val="400"/>
                        </a:spcAft>
                      </a:pPr>
                      <a:r>
                        <a:rPr lang="de-DE" sz="1600" b="1" u="none" dirty="0" err="1">
                          <a:effectLst/>
                        </a:rPr>
                        <a:t>Cost</a:t>
                      </a:r>
                      <a:r>
                        <a:rPr lang="de-DE" sz="1600" b="1" u="none" strike="sngStrike" dirty="0">
                          <a:effectLst/>
                        </a:rPr>
                        <a:t> </a:t>
                      </a:r>
                      <a:r>
                        <a:rPr lang="de-DE" sz="1600" b="1" u="none" dirty="0">
                          <a:effectLst/>
                        </a:rPr>
                        <a:t>per</a:t>
                      </a:r>
                      <a:r>
                        <a:rPr lang="de-DE" sz="1600" b="1" u="none" strike="sngStrike" dirty="0">
                          <a:effectLst/>
                        </a:rPr>
                        <a:t> </a:t>
                      </a:r>
                      <a:r>
                        <a:rPr lang="de-DE" sz="1600" b="1" u="none" dirty="0">
                          <a:effectLst/>
                        </a:rPr>
                        <a:t>Click (CPC)</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131675239"/>
                  </a:ext>
                </a:extLst>
              </a:tr>
              <a:tr h="790585">
                <a:tc>
                  <a:txBody>
                    <a:bodyPr/>
                    <a:lstStyle/>
                    <a:p>
                      <a:pPr hangingPunct="0">
                        <a:spcAft>
                          <a:spcPts val="400"/>
                        </a:spcAft>
                      </a:pPr>
                      <a:r>
                        <a:rPr lang="de-DE" sz="1600" b="1" u="none">
                          <a:effectLst/>
                        </a:rPr>
                        <a:t>App Installationen</a:t>
                      </a:r>
                      <a:endParaRPr lang="de-DE" sz="1600" b="1" u="none">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hangingPunct="0">
                        <a:spcAft>
                          <a:spcPts val="400"/>
                        </a:spcAft>
                      </a:pPr>
                      <a:r>
                        <a:rPr lang="de-DE" sz="1600" b="1" u="none" dirty="0" err="1">
                          <a:effectLst/>
                        </a:rPr>
                        <a:t>Cost</a:t>
                      </a:r>
                      <a:r>
                        <a:rPr lang="de-DE" sz="1600" b="1" u="none" dirty="0">
                          <a:effectLst/>
                        </a:rPr>
                        <a:t>-</a:t>
                      </a:r>
                      <a:r>
                        <a:rPr lang="de-DE" sz="1600" b="1" u="none" strike="sngStrike" dirty="0">
                          <a:effectLst/>
                        </a:rPr>
                        <a:t> </a:t>
                      </a:r>
                      <a:r>
                        <a:rPr lang="de-DE" sz="1600" b="1" u="none" dirty="0">
                          <a:effectLst/>
                        </a:rPr>
                        <a:t>per-Click (CPC)</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3503531794"/>
                  </a:ext>
                </a:extLst>
              </a:tr>
              <a:tr h="790585">
                <a:tc>
                  <a:txBody>
                    <a:bodyPr/>
                    <a:lstStyle/>
                    <a:p>
                      <a:pPr hangingPunct="0">
                        <a:spcAft>
                          <a:spcPts val="400"/>
                        </a:spcAft>
                      </a:pPr>
                      <a:r>
                        <a:rPr lang="de-DE" sz="1600" b="1" u="none" dirty="0" err="1">
                          <a:effectLst/>
                        </a:rPr>
                        <a:t>Conversions</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tc>
                  <a:txBody>
                    <a:bodyPr/>
                    <a:lstStyle/>
                    <a:p>
                      <a:pPr hangingPunct="0">
                        <a:spcAft>
                          <a:spcPts val="400"/>
                        </a:spcAft>
                      </a:pPr>
                      <a:r>
                        <a:rPr lang="de-DE" sz="1600" b="1" u="none" dirty="0" err="1">
                          <a:effectLst/>
                        </a:rPr>
                        <a:t>Cost</a:t>
                      </a:r>
                      <a:r>
                        <a:rPr lang="de-DE" sz="1600" b="1" u="none" dirty="0">
                          <a:effectLst/>
                        </a:rPr>
                        <a:t> per Action (CPA</a:t>
                      </a:r>
                      <a:endParaRPr lang="de-DE" sz="1600" b="1" u="none"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endParaRPr>
                    </a:p>
                  </a:txBody>
                  <a:tcPr marL="67642" marR="0" marT="67642" marB="0"/>
                </a:tc>
                <a:extLst>
                  <a:ext uri="{0D108BD9-81ED-4DB2-BD59-A6C34878D82A}">
                    <a16:rowId xmlns:a16="http://schemas.microsoft.com/office/drawing/2014/main" val="862040428"/>
                  </a:ext>
                </a:extLst>
              </a:tr>
            </a:tbl>
          </a:graphicData>
        </a:graphic>
      </p:graphicFrame>
    </p:spTree>
    <p:extLst>
      <p:ext uri="{BB962C8B-B14F-4D97-AF65-F5344CB8AC3E}">
        <p14:creationId xmlns:p14="http://schemas.microsoft.com/office/powerpoint/2010/main" val="28833015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A7055-1C63-43BD-A171-806FE46A712D}"/>
              </a:ext>
            </a:extLst>
          </p:cNvPr>
          <p:cNvSpPr>
            <a:spLocks noGrp="1"/>
          </p:cNvSpPr>
          <p:nvPr>
            <p:ph type="ctrTitle"/>
          </p:nvPr>
        </p:nvSpPr>
        <p:spPr>
          <a:xfrm>
            <a:off x="2188345" y="3156418"/>
            <a:ext cx="7815309" cy="2322576"/>
          </a:xfrm>
        </p:spPr>
        <p:txBody>
          <a:bodyPr/>
          <a:lstStyle/>
          <a:p>
            <a:br>
              <a:rPr lang="de-DE" dirty="0"/>
            </a:br>
            <a:br>
              <a:rPr lang="de-DE" dirty="0"/>
            </a:br>
            <a:r>
              <a:rPr lang="de-DE" dirty="0"/>
              <a:t>8. Leitfaden zur Entwicklung einer Pinterest-Strategie</a:t>
            </a:r>
            <a:br>
              <a:rPr lang="de-DE" b="1" dirty="0"/>
            </a:br>
            <a:endParaRPr lang="de-DE" dirty="0"/>
          </a:p>
        </p:txBody>
      </p:sp>
    </p:spTree>
    <p:extLst>
      <p:ext uri="{BB962C8B-B14F-4D97-AF65-F5344CB8AC3E}">
        <p14:creationId xmlns:p14="http://schemas.microsoft.com/office/powerpoint/2010/main" val="72547731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2801737"/>
            <a:ext cx="10515600" cy="1828800"/>
          </a:xfrm>
        </p:spPr>
        <p:txBody>
          <a:bodyPr/>
          <a:lstStyle/>
          <a:p>
            <a:pPr algn="ctr"/>
            <a:r>
              <a:rPr lang="de-DE" dirty="0"/>
              <a:t>Schritt 1: Analyse des </a:t>
            </a:r>
            <a:br>
              <a:rPr lang="de-DE" dirty="0"/>
            </a:br>
            <a:r>
              <a:rPr lang="de-DE" dirty="0"/>
              <a:t>Ist-Zustands und </a:t>
            </a:r>
            <a:br>
              <a:rPr lang="de-DE" dirty="0"/>
            </a:br>
            <a:r>
              <a:rPr lang="de-DE" dirty="0"/>
              <a:t>Zielsetzung</a:t>
            </a:r>
          </a:p>
        </p:txBody>
      </p:sp>
    </p:spTree>
    <p:extLst>
      <p:ext uri="{BB962C8B-B14F-4D97-AF65-F5344CB8AC3E}">
        <p14:creationId xmlns:p14="http://schemas.microsoft.com/office/powerpoint/2010/main" val="178354977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FCD687B-824E-8440-8353-28BA21C90C3A}"/>
              </a:ext>
            </a:extLst>
          </p:cNvPr>
          <p:cNvSpPr>
            <a:spLocks noGrp="1"/>
          </p:cNvSpPr>
          <p:nvPr>
            <p:ph idx="1"/>
          </p:nvPr>
        </p:nvSpPr>
        <p:spPr>
          <a:xfrm>
            <a:off x="1551270" y="1711325"/>
            <a:ext cx="10515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Ist Pinterest ein sinnvoller Kanal für die Marke?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Bewegt sich die Zielgruppe auf Pinterest?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Sind genug inhaltliche Ressourcen vorhanden?</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Welche Erwartungen gibt es an die Integration von Pinterest?</a:t>
            </a:r>
          </a:p>
          <a:p>
            <a:endParaRPr lang="de-DE" dirty="0"/>
          </a:p>
        </p:txBody>
      </p:sp>
    </p:spTree>
    <p:extLst>
      <p:ext uri="{BB962C8B-B14F-4D97-AF65-F5344CB8AC3E}">
        <p14:creationId xmlns:p14="http://schemas.microsoft.com/office/powerpoint/2010/main" val="42151549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BF7E631-08C4-3A44-B4FA-5021196AEB0E}"/>
              </a:ext>
            </a:extLst>
          </p:cNvPr>
          <p:cNvSpPr>
            <a:spLocks noGrp="1"/>
          </p:cNvSpPr>
          <p:nvPr>
            <p:ph sz="half" idx="1"/>
          </p:nvPr>
        </p:nvSpPr>
        <p:spPr>
          <a:xfrm>
            <a:off x="1270870" y="2801520"/>
            <a:ext cx="5181600" cy="1016966"/>
          </a:xfrm>
        </p:spPr>
        <p:txBody>
          <a:bodyPr/>
          <a:lstStyle/>
          <a:p>
            <a:pPr marL="0" indent="0" algn="ctr">
              <a:lnSpc>
                <a:spcPct val="100000"/>
              </a:lnSpc>
              <a:buNone/>
            </a:pPr>
            <a:r>
              <a:rPr lang="de-DE" sz="4400" dirty="0">
                <a:latin typeface="+mj-lt"/>
              </a:rPr>
              <a:t>SMART Ziele</a:t>
            </a:r>
            <a:br>
              <a:rPr lang="de-DE" sz="4400" dirty="0">
                <a:latin typeface="+mj-lt"/>
              </a:rPr>
            </a:br>
            <a:endParaRPr lang="de-DE" sz="4400" dirty="0">
              <a:latin typeface="+mj-lt"/>
            </a:endParaRPr>
          </a:p>
        </p:txBody>
      </p:sp>
      <p:sp>
        <p:nvSpPr>
          <p:cNvPr id="4" name="Inhaltsplatzhalter 3">
            <a:extLst>
              <a:ext uri="{FF2B5EF4-FFF2-40B4-BE49-F238E27FC236}">
                <a16:creationId xmlns:a16="http://schemas.microsoft.com/office/drawing/2014/main" id="{2E17CC2E-DCA7-5D40-8587-8FD824605533}"/>
              </a:ext>
            </a:extLst>
          </p:cNvPr>
          <p:cNvSpPr>
            <a:spLocks noGrp="1"/>
          </p:cNvSpPr>
          <p:nvPr>
            <p:ph sz="half" idx="2"/>
          </p:nvPr>
        </p:nvSpPr>
        <p:spPr>
          <a:xfrm>
            <a:off x="6753225" y="1431235"/>
            <a:ext cx="5181600" cy="4234070"/>
          </a:xfrm>
        </p:spPr>
        <p:txBody>
          <a:bodyPr/>
          <a:lstStyle/>
          <a:p>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Specific</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Measurable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Attainable</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Relevant</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Time </a:t>
            </a:r>
            <a:r>
              <a:rPr lang="de-DE" sz="2400" dirty="0" err="1">
                <a:latin typeface="DejaVu Sans Condensed" panose="020B0606030804020204" pitchFamily="34" charset="0"/>
                <a:ea typeface="DejaVu Sans Condensed" panose="020B0606030804020204" pitchFamily="34" charset="0"/>
                <a:cs typeface="DejaVu Sans Condensed" panose="020B0606030804020204" pitchFamily="34" charset="0"/>
              </a:rPr>
              <a:t>Bound</a:t>
            </a: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endParaRPr lang="de-DE" dirty="0"/>
          </a:p>
        </p:txBody>
      </p:sp>
    </p:spTree>
    <p:extLst>
      <p:ext uri="{BB962C8B-B14F-4D97-AF65-F5344CB8AC3E}">
        <p14:creationId xmlns:p14="http://schemas.microsoft.com/office/powerpoint/2010/main" val="15726047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279EF06-03DD-754F-983C-9ED2E48654F2}"/>
              </a:ext>
            </a:extLst>
          </p:cNvPr>
          <p:cNvSpPr>
            <a:spLocks noGrp="1"/>
          </p:cNvSpPr>
          <p:nvPr>
            <p:ph idx="4294967295"/>
          </p:nvPr>
        </p:nvSpPr>
        <p:spPr>
          <a:xfrm>
            <a:off x="1800659" y="2401824"/>
            <a:ext cx="8590682" cy="2054351"/>
          </a:xfrm>
          <a:prstGeom prst="rect">
            <a:avLst/>
          </a:prstGeom>
        </p:spPr>
        <p:txBody>
          <a:bodyPr/>
          <a:lstStyle/>
          <a:p>
            <a:pPr marL="0" indent="0" algn="just">
              <a:buNone/>
            </a:pP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KPI steht für </a:t>
            </a: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Key Performance </a:t>
            </a:r>
            <a:r>
              <a:rPr lang="de-DE" sz="2400" b="1" dirty="0" err="1">
                <a:latin typeface="DejaVu Sans Condensed" panose="020B0606030804020204" pitchFamily="34" charset="0"/>
                <a:ea typeface="DejaVu Sans Condensed" panose="020B0606030804020204" pitchFamily="34" charset="0"/>
                <a:cs typeface="DejaVu Sans Condensed" panose="020B0606030804020204" pitchFamily="34" charset="0"/>
              </a:rPr>
              <a:t>Indicator</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 Damit sind Kennzahlen gemeint, anhand derer sich die Entwicklung und der Erfolg von Maßnahmen und Kampagnen im Onlinemarketing (insbesondere E-Commerce und SEO) ablesen lässt.</a:t>
            </a:r>
          </a:p>
        </p:txBody>
      </p:sp>
      <p:sp>
        <p:nvSpPr>
          <p:cNvPr id="6" name="Textfeld 5">
            <a:extLst>
              <a:ext uri="{FF2B5EF4-FFF2-40B4-BE49-F238E27FC236}">
                <a16:creationId xmlns:a16="http://schemas.microsoft.com/office/drawing/2014/main" id="{7566DC0C-3B48-544D-94AA-A61ED281450B}"/>
              </a:ext>
            </a:extLst>
          </p:cNvPr>
          <p:cNvSpPr txBox="1"/>
          <p:nvPr/>
        </p:nvSpPr>
        <p:spPr>
          <a:xfrm>
            <a:off x="1354127" y="2652590"/>
            <a:ext cx="506870" cy="923330"/>
          </a:xfrm>
          <a:prstGeom prst="rect">
            <a:avLst/>
          </a:prstGeom>
          <a:noFill/>
        </p:spPr>
        <p:txBody>
          <a:bodyPr wrap="non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5709455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23A5E0-16C2-7142-8821-4A13B973A340}"/>
              </a:ext>
            </a:extLst>
          </p:cNvPr>
          <p:cNvSpPr>
            <a:spLocks noGrp="1"/>
          </p:cNvSpPr>
          <p:nvPr>
            <p:ph type="title"/>
          </p:nvPr>
        </p:nvSpPr>
        <p:spPr>
          <a:xfrm>
            <a:off x="838200" y="1135131"/>
            <a:ext cx="10515600" cy="2852737"/>
          </a:xfrm>
        </p:spPr>
        <p:txBody>
          <a:bodyPr/>
          <a:lstStyle/>
          <a:p>
            <a:pPr algn="ctr"/>
            <a:r>
              <a:rPr lang="de-DE" dirty="0"/>
              <a:t>Schritt 2: Analyse </a:t>
            </a:r>
            <a:br>
              <a:rPr lang="de-DE" dirty="0"/>
            </a:br>
            <a:r>
              <a:rPr lang="de-DE" dirty="0"/>
              <a:t>der Zielgruppe</a:t>
            </a:r>
          </a:p>
        </p:txBody>
      </p:sp>
    </p:spTree>
    <p:extLst>
      <p:ext uri="{BB962C8B-B14F-4D97-AF65-F5344CB8AC3E}">
        <p14:creationId xmlns:p14="http://schemas.microsoft.com/office/powerpoint/2010/main" val="333057255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B539F795-F64F-DB49-870F-672E667AABD2}"/>
              </a:ext>
            </a:extLst>
          </p:cNvPr>
          <p:cNvSpPr>
            <a:spLocks noGrp="1"/>
          </p:cNvSpPr>
          <p:nvPr>
            <p:ph idx="1"/>
          </p:nvPr>
        </p:nvSpPr>
        <p:spPr>
          <a:xfrm>
            <a:off x="1762125" y="1663700"/>
            <a:ext cx="10515600" cy="4351338"/>
          </a:xfrm>
        </p:spPr>
        <p:txBody>
          <a:bodyPr/>
          <a:lstStyle/>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Quantitative Methode</a:t>
            </a:r>
            <a:b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b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Qualitative Methoden</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Zusammenfassung von Nutzertypen</a:t>
            </a:r>
          </a:p>
          <a:p>
            <a:pPr marL="0" indent="0">
              <a:buNone/>
            </a:pPr>
            <a:endPar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endParaRPr>
          </a:p>
          <a:p>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Erstellung von Personas</a:t>
            </a:r>
          </a:p>
          <a:p>
            <a:endParaRPr lang="de-DE" dirty="0"/>
          </a:p>
        </p:txBody>
      </p:sp>
    </p:spTree>
    <p:extLst>
      <p:ext uri="{BB962C8B-B14F-4D97-AF65-F5344CB8AC3E}">
        <p14:creationId xmlns:p14="http://schemas.microsoft.com/office/powerpoint/2010/main" val="182675687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279EF06-03DD-754F-983C-9ED2E48654F2}"/>
              </a:ext>
            </a:extLst>
          </p:cNvPr>
          <p:cNvSpPr>
            <a:spLocks noGrp="1"/>
          </p:cNvSpPr>
          <p:nvPr>
            <p:ph idx="4294967295"/>
          </p:nvPr>
        </p:nvSpPr>
        <p:spPr>
          <a:xfrm>
            <a:off x="1833996" y="2401824"/>
            <a:ext cx="8524007" cy="2054351"/>
          </a:xfrm>
          <a:prstGeom prst="rect">
            <a:avLst/>
          </a:prstGeom>
        </p:spPr>
        <p:txBody>
          <a:bodyPr/>
          <a:lstStyle/>
          <a:p>
            <a:pPr marL="0" indent="0" algn="just">
              <a:buNone/>
            </a:pPr>
            <a:r>
              <a:rPr lang="de-DE" sz="2400" b="1" dirty="0">
                <a:latin typeface="DejaVu Sans Condensed" panose="020B0606030804020204" pitchFamily="34" charset="0"/>
                <a:ea typeface="DejaVu Sans Condensed" panose="020B0606030804020204" pitchFamily="34" charset="0"/>
                <a:cs typeface="DejaVu Sans Condensed" panose="020B0606030804020204" pitchFamily="34" charset="0"/>
              </a:rPr>
              <a:t>Persona</a:t>
            </a:r>
            <a:r>
              <a:rPr lang="de-DE" sz="2400" dirty="0">
                <a:latin typeface="DejaVu Sans Condensed" panose="020B0606030804020204" pitchFamily="34" charset="0"/>
                <a:ea typeface="DejaVu Sans Condensed" panose="020B0606030804020204" pitchFamily="34" charset="0"/>
                <a:cs typeface="DejaVu Sans Condensed" panose="020B0606030804020204" pitchFamily="34" charset="0"/>
              </a:rPr>
              <a:t>s repräsentieren als fiktive Personen-Profile Interessen, Bedürfnisse, Suchintentionen und Such-vorgehen einer Nutzergruppe und sind ein hilfreiches Element beim Aufbau einer zielgruppenspezifischen Strategie.</a:t>
            </a:r>
          </a:p>
        </p:txBody>
      </p:sp>
      <p:sp>
        <p:nvSpPr>
          <p:cNvPr id="6" name="Textfeld 5">
            <a:extLst>
              <a:ext uri="{FF2B5EF4-FFF2-40B4-BE49-F238E27FC236}">
                <a16:creationId xmlns:a16="http://schemas.microsoft.com/office/drawing/2014/main" id="{784884C6-7256-7747-B02F-856C2CB1FA42}"/>
              </a:ext>
            </a:extLst>
          </p:cNvPr>
          <p:cNvSpPr txBox="1"/>
          <p:nvPr/>
        </p:nvSpPr>
        <p:spPr>
          <a:xfrm>
            <a:off x="1354127" y="2652590"/>
            <a:ext cx="506870" cy="923330"/>
          </a:xfrm>
          <a:prstGeom prst="rect">
            <a:avLst/>
          </a:prstGeom>
          <a:noFill/>
        </p:spPr>
        <p:txBody>
          <a:bodyPr wrap="none" rtlCol="0">
            <a:spAutoFit/>
          </a:bodyPr>
          <a:lstStyle/>
          <a:p>
            <a:r>
              <a:rPr lang="de-DE" sz="5400" dirty="0">
                <a:latin typeface="DejaVu Sans Condensed" panose="020B0606030804020204" pitchFamily="34" charset="0"/>
                <a:ea typeface="DejaVu Sans Condensed" panose="020B0606030804020204" pitchFamily="34" charset="0"/>
                <a:cs typeface="DejaVu Sans Condensed" panose="020B0606030804020204" pitchFamily="34" charset="0"/>
              </a:rPr>
              <a:t>„</a:t>
            </a:r>
          </a:p>
        </p:txBody>
      </p:sp>
    </p:spTree>
    <p:extLst>
      <p:ext uri="{BB962C8B-B14F-4D97-AF65-F5344CB8AC3E}">
        <p14:creationId xmlns:p14="http://schemas.microsoft.com/office/powerpoint/2010/main" val="881904776"/>
      </p:ext>
    </p:extLst>
  </p:cSld>
  <p:clrMapOvr>
    <a:masterClrMapping/>
  </p:clrMapOvr>
</p:sld>
</file>

<file path=ppt/theme/theme1.xml><?xml version="1.0" encoding="utf-8"?>
<a:theme xmlns:a="http://schemas.openxmlformats.org/drawingml/2006/main" name="2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2857</Words>
  <Application>Microsoft Office PowerPoint</Application>
  <PresentationFormat>Breitbild</PresentationFormat>
  <Paragraphs>330</Paragraphs>
  <Slides>112</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112</vt:i4>
      </vt:variant>
    </vt:vector>
  </HeadingPairs>
  <TitlesOfParts>
    <vt:vector size="118" baseType="lpstr">
      <vt:lpstr>Arial</vt:lpstr>
      <vt:lpstr>Calibri</vt:lpstr>
      <vt:lpstr>Calibri Light</vt:lpstr>
      <vt:lpstr>DejaVu Sans Condensed</vt:lpstr>
      <vt:lpstr>Garamond</vt:lpstr>
      <vt:lpstr>2_Office</vt:lpstr>
      <vt:lpstr>PowerPoint-Präsentation</vt:lpstr>
      <vt:lpstr>   1. Einleitung –  Die Herausforderungen  des Online Marketings</vt:lpstr>
      <vt:lpstr>PowerPoint-Präsentation</vt:lpstr>
      <vt:lpstr>Customer Journey</vt:lpstr>
      <vt:lpstr>PowerPoint-Präsentation</vt:lpstr>
      <vt:lpstr>PowerPoint-Präsentation</vt:lpstr>
      <vt:lpstr> Content Marketing  als Alternative</vt:lpstr>
      <vt:lpstr>PowerPoint-Präsentation</vt:lpstr>
      <vt:lpstr>PowerPoint-Präsentation</vt:lpstr>
      <vt:lpstr>2. Pinterest –  Ein erster Überblick</vt:lpstr>
      <vt:lpstr>PowerPoint-Präsentation</vt:lpstr>
      <vt:lpstr>PowerPoint-Präsentation</vt:lpstr>
      <vt:lpstr>PowerPoint-Präsentation</vt:lpstr>
      <vt:lpstr>PowerPoint-Präsentation</vt:lpstr>
      <vt:lpstr>PowerPoint-Präsentation</vt:lpstr>
      <vt:lpstr>Ist Pinterest ein Soziales Netzwerk?</vt:lpstr>
      <vt:lpstr>PowerPoint-Präsentation</vt:lpstr>
      <vt:lpstr>PowerPoint-Präsentation</vt:lpstr>
      <vt:lpstr> Unterschiede von Pinterest zu anderen sozialen Netzwerken</vt:lpstr>
      <vt:lpstr>Warum ist Pinterest  für Marken interessant?</vt:lpstr>
      <vt:lpstr>PowerPoint-Präsentation</vt:lpstr>
      <vt:lpstr>PowerPoint-Präsentation</vt:lpstr>
      <vt:lpstr>3. Pinterest die visuelle Suchmaschine</vt:lpstr>
      <vt:lpstr>Start-Feed und  Suchfunktion</vt:lpstr>
      <vt:lpstr>PowerPoint-Präsentation</vt:lpstr>
      <vt:lpstr>PowerPoint-Präsentation</vt:lpstr>
      <vt:lpstr>PowerPoint-Präsentation</vt:lpstr>
      <vt:lpstr>PowerPoint-Präsentation</vt:lpstr>
      <vt:lpstr>Der Pinterest-Algorithmus</vt:lpstr>
      <vt:lpstr>PowerPoint-Präsentation</vt:lpstr>
      <vt:lpstr> Ranking-Faktoren auf Pinterest</vt:lpstr>
      <vt:lpstr>Suchmaschinenoptimierung  auf Pinterest</vt:lpstr>
      <vt:lpstr>PowerPoint-Präsentation</vt:lpstr>
      <vt:lpstr>Die Suchmaschinen  Pinterest und Google  im Vergleich</vt:lpstr>
      <vt:lpstr>PowerPoint-Präsentation</vt:lpstr>
      <vt:lpstr>PowerPoint-Präsentation</vt:lpstr>
      <vt:lpstr>PowerPoint-Präsentation</vt:lpstr>
      <vt:lpstr> Pinterest Nutzer vs. Google Nutzer</vt:lpstr>
      <vt:lpstr>4. Pinterest für  Unternehmen</vt:lpstr>
      <vt:lpstr>Die Zielgruppe  auf Pinterest</vt:lpstr>
      <vt:lpstr>PowerPoint-Präsentation</vt:lpstr>
      <vt:lpstr>Pinterest für verschiedene Branchen</vt:lpstr>
      <vt:lpstr>PowerPoint-Präsentation</vt:lpstr>
      <vt:lpstr>Organischer Traffic-Bringer  mit langlebigen Inhalten</vt:lpstr>
      <vt:lpstr>PowerPoint-Präsentation</vt:lpstr>
      <vt:lpstr>Touchpoint in der  Customer Journey</vt:lpstr>
      <vt:lpstr>PowerPoint-Präsentation</vt:lpstr>
      <vt:lpstr>PowerPoint-Präsentation</vt:lpstr>
      <vt:lpstr>PowerPoint-Präsentation</vt:lpstr>
      <vt:lpstr>PowerPoint-Präsentation</vt:lpstr>
      <vt:lpstr>Content-Marketing  und E-Commerce</vt:lpstr>
      <vt:lpstr>PowerPoint-Präsentation</vt:lpstr>
      <vt:lpstr>PowerPoint-Präsentation</vt:lpstr>
      <vt:lpstr>PowerPoint-Präsentation</vt:lpstr>
      <vt:lpstr>5. Pinterest Businessprofil richtig aufbauen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6. Strategische Grundlagen und Tipps für die Nutzung von Pinterest </vt:lpstr>
      <vt:lpstr>Die verschiedenen  Pin-Arten</vt:lpstr>
      <vt:lpstr>PowerPoint-Präsentation</vt:lpstr>
      <vt:lpstr>PowerPoint-Präsentation</vt:lpstr>
      <vt:lpstr>Inhalte planen  und erstellen</vt:lpstr>
      <vt:lpstr>PowerPoint-Präsentation</vt:lpstr>
      <vt:lpstr>Pinterest SEO</vt:lpstr>
      <vt:lpstr>PowerPoint-Präsentation</vt:lpstr>
      <vt:lpstr>Landingpage Optimierung</vt:lpstr>
      <vt:lpstr>PowerPoint-Präsentation</vt:lpstr>
      <vt:lpstr>Pinterest Save-Button</vt:lpstr>
      <vt:lpstr>PowerPoint-Präsentation</vt:lpstr>
      <vt:lpstr>Pincodes</vt:lpstr>
      <vt:lpstr>PowerPoint-Präsentation</vt:lpstr>
      <vt:lpstr>  7. Die Pinterest-Strategie optimieren </vt:lpstr>
      <vt:lpstr>Pinterest Analytics</vt:lpstr>
      <vt:lpstr>PowerPoint-Präsentation</vt:lpstr>
      <vt:lpstr>PowerPoint-Präsentation</vt:lpstr>
      <vt:lpstr>PowerPoint-Präsentation</vt:lpstr>
      <vt:lpstr>PowerPoint-Präsentation</vt:lpstr>
      <vt:lpstr>Analytics-Daten zur Optimierung des Pinterest-Profils </vt:lpstr>
      <vt:lpstr>Pinterest Ads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  8. Leitfaden zur Entwicklung einer Pinterest-Strategie </vt:lpstr>
      <vt:lpstr>Schritt 1: Analyse des  Ist-Zustands und  Zielsetzung</vt:lpstr>
      <vt:lpstr>PowerPoint-Präsentation</vt:lpstr>
      <vt:lpstr>PowerPoint-Präsentation</vt:lpstr>
      <vt:lpstr>PowerPoint-Präsentation</vt:lpstr>
      <vt:lpstr>Schritt 2: Analyse  der Zielgruppe</vt:lpstr>
      <vt:lpstr>PowerPoint-Präsentation</vt:lpstr>
      <vt:lpstr>PowerPoint-Präsentation</vt:lpstr>
      <vt:lpstr>Schritt 3: Content-Audit  und Themenrecherche</vt:lpstr>
      <vt:lpstr>PowerPoint-Präsentation</vt:lpstr>
      <vt:lpstr>Schritt 4: Ermittlung  von Ressourcen</vt:lpstr>
      <vt:lpstr>PowerPoint-Präsentation</vt:lpstr>
      <vt:lpstr>Schritt 5: Planung von inhaltlichen und  strategischen Maßnahmen</vt:lpstr>
      <vt:lpstr>PowerPoint-Präsentation</vt:lpstr>
      <vt:lpstr>Schritt 6: Erstellung  von Inhalten</vt:lpstr>
      <vt:lpstr>PowerPoint-Präsentation</vt:lpstr>
      <vt:lpstr>Schritt 7: Pinterest  richtig nutzen</vt:lpstr>
      <vt:lpstr>PowerPoint-Präsentation</vt:lpstr>
      <vt:lpstr>Schritt 8: Monitoren  und optimieren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Marina Pantele</dc:creator>
  <cp:lastModifiedBy>Marina Pantele</cp:lastModifiedBy>
  <cp:revision>586</cp:revision>
  <dcterms:created xsi:type="dcterms:W3CDTF">2020-04-02T12:03:08Z</dcterms:created>
  <dcterms:modified xsi:type="dcterms:W3CDTF">2020-10-07T08:03:08Z</dcterms:modified>
</cp:coreProperties>
</file>